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47" r:id="rId29"/>
    <p:sldId id="283" r:id="rId30"/>
    <p:sldId id="345" r:id="rId31"/>
    <p:sldId id="346"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344"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9583E-D681-894E-8617-69F7FFB666BB}" v="25" dt="2025-09-22T18:57:53.15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CAE1E5"/>
          </a:solidFill>
        </a:fill>
      </a:tcStyle>
    </a:wholeTbl>
    <a:band2H>
      <a:tcTxStyle/>
      <a:tcStyle>
        <a:tcBdr/>
        <a:fill>
          <a:solidFill>
            <a:srgbClr val="E6F1F3"/>
          </a:solidFill>
        </a:fill>
      </a:tcStyle>
    </a:band2H>
    <a:firstCol>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1"/>
          </a:solidFill>
        </a:fill>
      </a:tcStyle>
    </a:firstCol>
    <a:la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381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1"/>
          </a:solidFill>
        </a:fill>
      </a:tcStyle>
    </a:lastRow>
    <a:fir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381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E5CAD0"/>
          </a:solidFill>
        </a:fill>
      </a:tcStyle>
    </a:wholeTbl>
    <a:band2H>
      <a:tcTxStyle/>
      <a:tcStyle>
        <a:tcBdr/>
        <a:fill>
          <a:solidFill>
            <a:srgbClr val="F2E6E9"/>
          </a:solidFill>
        </a:fill>
      </a:tcStyle>
    </a:band2H>
    <a:firstCol>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3"/>
          </a:solidFill>
        </a:fill>
      </a:tcStyle>
    </a:firstCol>
    <a:la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381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3"/>
          </a:solidFill>
        </a:fill>
      </a:tcStyle>
    </a:lastRow>
    <a:fir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381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F6CECD"/>
          </a:solidFill>
        </a:fill>
      </a:tcStyle>
    </a:wholeTbl>
    <a:band2H>
      <a:tcTxStyle/>
      <a:tcStyle>
        <a:tcBdr/>
        <a:fill>
          <a:solidFill>
            <a:srgbClr val="FBE8E8"/>
          </a:solidFill>
        </a:fill>
      </a:tcStyle>
    </a:band2H>
    <a:firstCol>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6"/>
          </a:solidFill>
        </a:fill>
      </a:tcStyle>
    </a:firstCol>
    <a:la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381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6"/>
          </a:solidFill>
        </a:fill>
      </a:tcStyle>
    </a:lastRow>
    <a:fir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381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AFBFD"/>
          </a:solidFill>
        </a:fill>
      </a:tcStyle>
    </a:band2H>
    <a:firstCol>
      <a:tcTxStyle b="on" i="off">
        <a:fontRef idx="minor">
          <a:srgbClr val="FAFBFD"/>
        </a:fontRef>
        <a:srgbClr val="FAFBF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AFBFD"/>
          </a:solidFill>
        </a:fill>
      </a:tcStyle>
    </a:lastRow>
    <a:firstRow>
      <a:tcTxStyle b="on" i="off">
        <a:fontRef idx="minor">
          <a:srgbClr val="FAFBFD"/>
        </a:fontRef>
        <a:srgbClr val="FAFBFD"/>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000000"/>
          </a:solidFill>
        </a:fill>
      </a:tcStyle>
    </a:firstCol>
    <a:la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38100" cap="flat">
              <a:solidFill>
                <a:srgbClr val="FAFBFD"/>
              </a:solidFill>
              <a:prstDash val="solid"/>
              <a:round/>
            </a:ln>
          </a:top>
          <a:bottom>
            <a:ln w="127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000000"/>
          </a:solidFill>
        </a:fill>
      </a:tcStyle>
    </a:lastRow>
    <a:firstRow>
      <a:tcTxStyle b="on" i="off">
        <a:fontRef idx="minor">
          <a:srgbClr val="FAFBFD"/>
        </a:fontRef>
        <a:srgbClr val="FAFBFD"/>
      </a:tcTxStyle>
      <a:tcStyle>
        <a:tcBdr>
          <a:left>
            <a:ln w="12700" cap="flat">
              <a:solidFill>
                <a:srgbClr val="FAFBFD"/>
              </a:solidFill>
              <a:prstDash val="solid"/>
              <a:round/>
            </a:ln>
          </a:left>
          <a:right>
            <a:ln w="12700" cap="flat">
              <a:solidFill>
                <a:srgbClr val="FAFBFD"/>
              </a:solidFill>
              <a:prstDash val="solid"/>
              <a:round/>
            </a:ln>
          </a:right>
          <a:top>
            <a:ln w="12700" cap="flat">
              <a:solidFill>
                <a:srgbClr val="FAFBFD"/>
              </a:solidFill>
              <a:prstDash val="solid"/>
              <a:round/>
            </a:ln>
          </a:top>
          <a:bottom>
            <a:ln w="38100" cap="flat">
              <a:solidFill>
                <a:srgbClr val="FAFBFD"/>
              </a:solidFill>
              <a:prstDash val="solid"/>
              <a:round/>
            </a:ln>
          </a:bottom>
          <a:insideH>
            <a:ln w="12700" cap="flat">
              <a:solidFill>
                <a:srgbClr val="FAFBFD"/>
              </a:solidFill>
              <a:prstDash val="solid"/>
              <a:round/>
            </a:ln>
          </a:insideH>
          <a:insideV>
            <a:ln w="12700" cap="flat">
              <a:solidFill>
                <a:srgbClr val="FAFBFD"/>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94658"/>
  </p:normalViewPr>
  <p:slideViewPr>
    <p:cSldViewPr snapToGrid="0">
      <p:cViewPr varScale="1">
        <p:scale>
          <a:sx n="107" d="100"/>
          <a:sy n="107" d="100"/>
        </p:scale>
        <p:origin x="18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iralles" userId="699e2c5a-5018-4326-8814-50a037852b20" providerId="ADAL" clId="{64108419-BD7A-964B-8F25-796EECDE334A}"/>
    <pc:docChg chg="custSel modSld">
      <pc:chgData name="Luis Miralles" userId="699e2c5a-5018-4326-8814-50a037852b20" providerId="ADAL" clId="{64108419-BD7A-964B-8F25-796EECDE334A}" dt="2024-12-02T17:25:26.045" v="131" actId="20577"/>
      <pc:docMkLst>
        <pc:docMk/>
      </pc:docMkLst>
      <pc:sldChg chg="modSp mod">
        <pc:chgData name="Luis Miralles" userId="699e2c5a-5018-4326-8814-50a037852b20" providerId="ADAL" clId="{64108419-BD7A-964B-8F25-796EECDE334A}" dt="2024-12-02T17:25:26.045" v="131" actId="20577"/>
        <pc:sldMkLst>
          <pc:docMk/>
          <pc:sldMk cId="0" sldId="256"/>
        </pc:sldMkLst>
      </pc:sldChg>
      <pc:sldChg chg="modSp mod">
        <pc:chgData name="Luis Miralles" userId="699e2c5a-5018-4326-8814-50a037852b20" providerId="ADAL" clId="{64108419-BD7A-964B-8F25-796EECDE334A}" dt="2024-12-02T12:53:40.321" v="2" actId="14100"/>
        <pc:sldMkLst>
          <pc:docMk/>
          <pc:sldMk cId="0" sldId="260"/>
        </pc:sldMkLst>
      </pc:sldChg>
      <pc:sldChg chg="modSp mod">
        <pc:chgData name="Luis Miralles" userId="699e2c5a-5018-4326-8814-50a037852b20" providerId="ADAL" clId="{64108419-BD7A-964B-8F25-796EECDE334A}" dt="2024-12-02T12:54:02.996" v="6" actId="20577"/>
        <pc:sldMkLst>
          <pc:docMk/>
          <pc:sldMk cId="0" sldId="266"/>
        </pc:sldMkLst>
      </pc:sldChg>
      <pc:sldChg chg="modSp mod">
        <pc:chgData name="Luis Miralles" userId="699e2c5a-5018-4326-8814-50a037852b20" providerId="ADAL" clId="{64108419-BD7A-964B-8F25-796EECDE334A}" dt="2024-12-02T12:54:24.376" v="8" actId="20577"/>
        <pc:sldMkLst>
          <pc:docMk/>
          <pc:sldMk cId="0" sldId="271"/>
        </pc:sldMkLst>
      </pc:sldChg>
      <pc:sldChg chg="modSp mod">
        <pc:chgData name="Luis Miralles" userId="699e2c5a-5018-4326-8814-50a037852b20" providerId="ADAL" clId="{64108419-BD7A-964B-8F25-796EECDE334A}" dt="2024-12-02T12:54:32.963" v="9"/>
        <pc:sldMkLst>
          <pc:docMk/>
          <pc:sldMk cId="0" sldId="272"/>
        </pc:sldMkLst>
      </pc:sldChg>
      <pc:sldChg chg="modSp mod">
        <pc:chgData name="Luis Miralles" userId="699e2c5a-5018-4326-8814-50a037852b20" providerId="ADAL" clId="{64108419-BD7A-964B-8F25-796EECDE334A}" dt="2024-12-02T12:56:01.222" v="88" actId="1076"/>
        <pc:sldMkLst>
          <pc:docMk/>
          <pc:sldMk cId="0" sldId="279"/>
        </pc:sldMkLst>
      </pc:sldChg>
      <pc:sldChg chg="modSp mod">
        <pc:chgData name="Luis Miralles" userId="699e2c5a-5018-4326-8814-50a037852b20" providerId="ADAL" clId="{64108419-BD7A-964B-8F25-796EECDE334A}" dt="2024-12-02T12:56:36.798" v="92" actId="1076"/>
        <pc:sldMkLst>
          <pc:docMk/>
          <pc:sldMk cId="0" sldId="287"/>
        </pc:sldMkLst>
      </pc:sldChg>
      <pc:sldChg chg="modSp mod">
        <pc:chgData name="Luis Miralles" userId="699e2c5a-5018-4326-8814-50a037852b20" providerId="ADAL" clId="{64108419-BD7A-964B-8F25-796EECDE334A}" dt="2024-12-02T12:56:51.216" v="93" actId="14100"/>
        <pc:sldMkLst>
          <pc:docMk/>
          <pc:sldMk cId="0" sldId="291"/>
        </pc:sldMkLst>
      </pc:sldChg>
      <pc:sldChg chg="modSp mod">
        <pc:chgData name="Luis Miralles" userId="699e2c5a-5018-4326-8814-50a037852b20" providerId="ADAL" clId="{64108419-BD7A-964B-8F25-796EECDE334A}" dt="2024-12-02T12:57:07.499" v="95" actId="403"/>
        <pc:sldMkLst>
          <pc:docMk/>
          <pc:sldMk cId="0" sldId="294"/>
        </pc:sldMkLst>
      </pc:sldChg>
      <pc:sldChg chg="modSp mod">
        <pc:chgData name="Luis Miralles" userId="699e2c5a-5018-4326-8814-50a037852b20" providerId="ADAL" clId="{64108419-BD7A-964B-8F25-796EECDE334A}" dt="2024-12-02T12:57:13.384" v="96" actId="403"/>
        <pc:sldMkLst>
          <pc:docMk/>
          <pc:sldMk cId="0" sldId="295"/>
        </pc:sldMkLst>
      </pc:sldChg>
      <pc:sldChg chg="modSp mod">
        <pc:chgData name="Luis Miralles" userId="699e2c5a-5018-4326-8814-50a037852b20" providerId="ADAL" clId="{64108419-BD7A-964B-8F25-796EECDE334A}" dt="2024-12-02T13:00:43.484" v="99" actId="404"/>
        <pc:sldMkLst>
          <pc:docMk/>
          <pc:sldMk cId="0" sldId="298"/>
        </pc:sldMkLst>
      </pc:sldChg>
      <pc:sldChg chg="modSp mod">
        <pc:chgData name="Luis Miralles" userId="699e2c5a-5018-4326-8814-50a037852b20" providerId="ADAL" clId="{64108419-BD7A-964B-8F25-796EECDE334A}" dt="2024-12-02T13:00:51.034" v="101"/>
        <pc:sldMkLst>
          <pc:docMk/>
          <pc:sldMk cId="0" sldId="299"/>
        </pc:sldMkLst>
      </pc:sldChg>
      <pc:sldChg chg="modSp mod">
        <pc:chgData name="Luis Miralles" userId="699e2c5a-5018-4326-8814-50a037852b20" providerId="ADAL" clId="{64108419-BD7A-964B-8F25-796EECDE334A}" dt="2024-12-02T13:01:03.392" v="104" actId="1076"/>
        <pc:sldMkLst>
          <pc:docMk/>
          <pc:sldMk cId="0" sldId="300"/>
        </pc:sldMkLst>
      </pc:sldChg>
      <pc:sldChg chg="modSp mod">
        <pc:chgData name="Luis Miralles" userId="699e2c5a-5018-4326-8814-50a037852b20" providerId="ADAL" clId="{64108419-BD7A-964B-8F25-796EECDE334A}" dt="2024-12-02T13:01:09.298" v="106" actId="404"/>
        <pc:sldMkLst>
          <pc:docMk/>
          <pc:sldMk cId="0" sldId="301"/>
        </pc:sldMkLst>
      </pc:sldChg>
      <pc:sldChg chg="modSp mod">
        <pc:chgData name="Luis Miralles" userId="699e2c5a-5018-4326-8814-50a037852b20" providerId="ADAL" clId="{64108419-BD7A-964B-8F25-796EECDE334A}" dt="2024-12-02T13:01:24.251" v="110" actId="14100"/>
        <pc:sldMkLst>
          <pc:docMk/>
          <pc:sldMk cId="0" sldId="302"/>
        </pc:sldMkLst>
      </pc:sldChg>
      <pc:sldChg chg="modSp mod">
        <pc:chgData name="Luis Miralles" userId="699e2c5a-5018-4326-8814-50a037852b20" providerId="ADAL" clId="{64108419-BD7A-964B-8F25-796EECDE334A}" dt="2024-12-02T13:01:30.954" v="111"/>
        <pc:sldMkLst>
          <pc:docMk/>
          <pc:sldMk cId="0" sldId="303"/>
        </pc:sldMkLst>
      </pc:sldChg>
      <pc:sldChg chg="modSp mod">
        <pc:chgData name="Luis Miralles" userId="699e2c5a-5018-4326-8814-50a037852b20" providerId="ADAL" clId="{64108419-BD7A-964B-8F25-796EECDE334A}" dt="2024-12-02T13:00:36.290" v="98" actId="242"/>
        <pc:sldMkLst>
          <pc:docMk/>
          <pc:sldMk cId="4227980532" sldId="344"/>
        </pc:sldMkLst>
      </pc:sldChg>
    </pc:docChg>
  </pc:docChgLst>
  <pc:docChgLst>
    <pc:chgData name="Luis Miralles" userId="699e2c5a-5018-4326-8814-50a037852b20" providerId="ADAL" clId="{DC1F98A3-EF6C-884B-9325-2B440D7B6F83}"/>
    <pc:docChg chg="undo custSel addSld delSld modSld">
      <pc:chgData name="Luis Miralles" userId="699e2c5a-5018-4326-8814-50a037852b20" providerId="ADAL" clId="{DC1F98A3-EF6C-884B-9325-2B440D7B6F83}" dt="2024-10-01T08:39:37.710" v="27"/>
      <pc:docMkLst>
        <pc:docMk/>
      </pc:docMkLst>
      <pc:sldChg chg="modSp mod">
        <pc:chgData name="Luis Miralles" userId="699e2c5a-5018-4326-8814-50a037852b20" providerId="ADAL" clId="{DC1F98A3-EF6C-884B-9325-2B440D7B6F83}" dt="2024-10-01T08:31:38.645" v="6" actId="20577"/>
        <pc:sldMkLst>
          <pc:docMk/>
          <pc:sldMk cId="0" sldId="268"/>
        </pc:sldMkLst>
      </pc:sldChg>
      <pc:sldChg chg="modSp mod">
        <pc:chgData name="Luis Miralles" userId="699e2c5a-5018-4326-8814-50a037852b20" providerId="ADAL" clId="{DC1F98A3-EF6C-884B-9325-2B440D7B6F83}" dt="2024-09-30T18:02:59.749" v="0" actId="1076"/>
        <pc:sldMkLst>
          <pc:docMk/>
          <pc:sldMk cId="0" sldId="273"/>
        </pc:sldMkLst>
      </pc:sldChg>
      <pc:sldChg chg="modSp mod">
        <pc:chgData name="Luis Miralles" userId="699e2c5a-5018-4326-8814-50a037852b20" providerId="ADAL" clId="{DC1F98A3-EF6C-884B-9325-2B440D7B6F83}" dt="2024-09-30T18:06:13.840" v="1" actId="13926"/>
        <pc:sldMkLst>
          <pc:docMk/>
          <pc:sldMk cId="0" sldId="278"/>
        </pc:sldMkLst>
      </pc:sldChg>
      <pc:sldChg chg="modSp mod">
        <pc:chgData name="Luis Miralles" userId="699e2c5a-5018-4326-8814-50a037852b20" providerId="ADAL" clId="{DC1F98A3-EF6C-884B-9325-2B440D7B6F83}" dt="2024-09-30T18:09:01.040" v="2" actId="1076"/>
        <pc:sldMkLst>
          <pc:docMk/>
          <pc:sldMk cId="0" sldId="284"/>
        </pc:sldMkLst>
      </pc:sldChg>
      <pc:sldChg chg="new del">
        <pc:chgData name="Luis Miralles" userId="699e2c5a-5018-4326-8814-50a037852b20" providerId="ADAL" clId="{DC1F98A3-EF6C-884B-9325-2B440D7B6F83}" dt="2024-10-01T08:34:32.679" v="9" actId="2696"/>
        <pc:sldMkLst>
          <pc:docMk/>
          <pc:sldMk cId="1715382461" sldId="343"/>
        </pc:sldMkLst>
      </pc:sldChg>
      <pc:sldChg chg="addSp delSp modSp new mod">
        <pc:chgData name="Luis Miralles" userId="699e2c5a-5018-4326-8814-50a037852b20" providerId="ADAL" clId="{DC1F98A3-EF6C-884B-9325-2B440D7B6F83}" dt="2024-10-01T08:39:37.710" v="27"/>
        <pc:sldMkLst>
          <pc:docMk/>
          <pc:sldMk cId="4227980532" sldId="344"/>
        </pc:sldMkLst>
      </pc:sldChg>
    </pc:docChg>
  </pc:docChgLst>
  <pc:docChgLst>
    <pc:chgData name="Luis Miralles" userId="699e2c5a-5018-4326-8814-50a037852b20" providerId="ADAL" clId="{E04EB1C7-65F6-5810-9CD1-11B0C632DC9C}"/>
    <pc:docChg chg="custSel addSld modSld">
      <pc:chgData name="Luis Miralles" userId="699e2c5a-5018-4326-8814-50a037852b20" providerId="ADAL" clId="{E04EB1C7-65F6-5810-9CD1-11B0C632DC9C}" dt="2025-09-22T19:01:57.797" v="121" actId="13926"/>
      <pc:docMkLst>
        <pc:docMk/>
      </pc:docMkLst>
      <pc:sldChg chg="modSp mod">
        <pc:chgData name="Luis Miralles" userId="699e2c5a-5018-4326-8814-50a037852b20" providerId="ADAL" clId="{E04EB1C7-65F6-5810-9CD1-11B0C632DC9C}" dt="2025-09-22T10:53:16.673" v="44" actId="14100"/>
        <pc:sldMkLst>
          <pc:docMk/>
          <pc:sldMk cId="0" sldId="257"/>
        </pc:sldMkLst>
        <pc:spChg chg="mod">
          <ac:chgData name="Luis Miralles" userId="699e2c5a-5018-4326-8814-50a037852b20" providerId="ADAL" clId="{E04EB1C7-65F6-5810-9CD1-11B0C632DC9C}" dt="2025-09-22T10:53:16.673" v="44" actId="14100"/>
          <ac:spMkLst>
            <pc:docMk/>
            <pc:sldMk cId="0" sldId="257"/>
            <ac:spMk id="128" creationId="{00000000-0000-0000-0000-000000000000}"/>
          </ac:spMkLst>
        </pc:spChg>
      </pc:sldChg>
      <pc:sldChg chg="modSp mod">
        <pc:chgData name="Luis Miralles" userId="699e2c5a-5018-4326-8814-50a037852b20" providerId="ADAL" clId="{E04EB1C7-65F6-5810-9CD1-11B0C632DC9C}" dt="2025-09-22T08:23:05.582" v="8" actId="120"/>
        <pc:sldMkLst>
          <pc:docMk/>
          <pc:sldMk cId="0" sldId="260"/>
        </pc:sldMkLst>
        <pc:spChg chg="mod">
          <ac:chgData name="Luis Miralles" userId="699e2c5a-5018-4326-8814-50a037852b20" providerId="ADAL" clId="{E04EB1C7-65F6-5810-9CD1-11B0C632DC9C}" dt="2025-09-22T08:23:05.582" v="8" actId="120"/>
          <ac:spMkLst>
            <pc:docMk/>
            <pc:sldMk cId="0" sldId="260"/>
            <ac:spMk id="140" creationId="{00000000-0000-0000-0000-000000000000}"/>
          </ac:spMkLst>
        </pc:spChg>
      </pc:sldChg>
      <pc:sldChg chg="modSp mod">
        <pc:chgData name="Luis Miralles" userId="699e2c5a-5018-4326-8814-50a037852b20" providerId="ADAL" clId="{E04EB1C7-65F6-5810-9CD1-11B0C632DC9C}" dt="2025-09-22T08:23:11.885" v="9" actId="120"/>
        <pc:sldMkLst>
          <pc:docMk/>
          <pc:sldMk cId="0" sldId="261"/>
        </pc:sldMkLst>
        <pc:spChg chg="mod">
          <ac:chgData name="Luis Miralles" userId="699e2c5a-5018-4326-8814-50a037852b20" providerId="ADAL" clId="{E04EB1C7-65F6-5810-9CD1-11B0C632DC9C}" dt="2025-09-22T08:23:11.885" v="9" actId="120"/>
          <ac:spMkLst>
            <pc:docMk/>
            <pc:sldMk cId="0" sldId="261"/>
            <ac:spMk id="147" creationId="{00000000-0000-0000-0000-000000000000}"/>
          </ac:spMkLst>
        </pc:spChg>
      </pc:sldChg>
      <pc:sldChg chg="modSp">
        <pc:chgData name="Luis Miralles" userId="699e2c5a-5018-4326-8814-50a037852b20" providerId="ADAL" clId="{E04EB1C7-65F6-5810-9CD1-11B0C632DC9C}" dt="2025-09-22T10:53:34.200" v="45"/>
        <pc:sldMkLst>
          <pc:docMk/>
          <pc:sldMk cId="0" sldId="268"/>
        </pc:sldMkLst>
        <pc:spChg chg="mod">
          <ac:chgData name="Luis Miralles" userId="699e2c5a-5018-4326-8814-50a037852b20" providerId="ADAL" clId="{E04EB1C7-65F6-5810-9CD1-11B0C632DC9C}" dt="2025-09-22T10:53:34.200" v="45"/>
          <ac:spMkLst>
            <pc:docMk/>
            <pc:sldMk cId="0" sldId="268"/>
            <ac:spMk id="192" creationId="{00000000-0000-0000-0000-000000000000}"/>
          </ac:spMkLst>
        </pc:spChg>
      </pc:sldChg>
      <pc:sldChg chg="modSp mod">
        <pc:chgData name="Luis Miralles" userId="699e2c5a-5018-4326-8814-50a037852b20" providerId="ADAL" clId="{E04EB1C7-65F6-5810-9CD1-11B0C632DC9C}" dt="2025-09-22T08:23:22.094" v="10" actId="1076"/>
        <pc:sldMkLst>
          <pc:docMk/>
          <pc:sldMk cId="0" sldId="271"/>
        </pc:sldMkLst>
        <pc:spChg chg="mod">
          <ac:chgData name="Luis Miralles" userId="699e2c5a-5018-4326-8814-50a037852b20" providerId="ADAL" clId="{E04EB1C7-65F6-5810-9CD1-11B0C632DC9C}" dt="2025-09-22T08:23:22.094" v="10" actId="1076"/>
          <ac:spMkLst>
            <pc:docMk/>
            <pc:sldMk cId="0" sldId="271"/>
            <ac:spMk id="208" creationId="{00000000-0000-0000-0000-000000000000}"/>
          </ac:spMkLst>
        </pc:spChg>
      </pc:sldChg>
      <pc:sldChg chg="modSp">
        <pc:chgData name="Luis Miralles" userId="699e2c5a-5018-4326-8814-50a037852b20" providerId="ADAL" clId="{E04EB1C7-65F6-5810-9CD1-11B0C632DC9C}" dt="2025-09-22T11:48:34.704" v="54"/>
        <pc:sldMkLst>
          <pc:docMk/>
          <pc:sldMk cId="0" sldId="272"/>
        </pc:sldMkLst>
        <pc:spChg chg="mod">
          <ac:chgData name="Luis Miralles" userId="699e2c5a-5018-4326-8814-50a037852b20" providerId="ADAL" clId="{E04EB1C7-65F6-5810-9CD1-11B0C632DC9C}" dt="2025-09-22T11:48:34.704" v="54"/>
          <ac:spMkLst>
            <pc:docMk/>
            <pc:sldMk cId="0" sldId="272"/>
            <ac:spMk id="218" creationId="{00000000-0000-0000-0000-000000000000}"/>
          </ac:spMkLst>
        </pc:spChg>
      </pc:sldChg>
      <pc:sldChg chg="modSp">
        <pc:chgData name="Luis Miralles" userId="699e2c5a-5018-4326-8814-50a037852b20" providerId="ADAL" clId="{E04EB1C7-65F6-5810-9CD1-11B0C632DC9C}" dt="2025-09-22T08:23:32.690" v="12"/>
        <pc:sldMkLst>
          <pc:docMk/>
          <pc:sldMk cId="0" sldId="273"/>
        </pc:sldMkLst>
        <pc:spChg chg="mod">
          <ac:chgData name="Luis Miralles" userId="699e2c5a-5018-4326-8814-50a037852b20" providerId="ADAL" clId="{E04EB1C7-65F6-5810-9CD1-11B0C632DC9C}" dt="2025-09-22T08:23:32.690" v="12"/>
          <ac:spMkLst>
            <pc:docMk/>
            <pc:sldMk cId="0" sldId="273"/>
            <ac:spMk id="224" creationId="{00000000-0000-0000-0000-000000000000}"/>
          </ac:spMkLst>
        </pc:spChg>
      </pc:sldChg>
      <pc:sldChg chg="modSp mod">
        <pc:chgData name="Luis Miralles" userId="699e2c5a-5018-4326-8814-50a037852b20" providerId="ADAL" clId="{E04EB1C7-65F6-5810-9CD1-11B0C632DC9C}" dt="2025-09-22T08:24:04.991" v="26" actId="20577"/>
        <pc:sldMkLst>
          <pc:docMk/>
          <pc:sldMk cId="0" sldId="277"/>
        </pc:sldMkLst>
        <pc:spChg chg="mod">
          <ac:chgData name="Luis Miralles" userId="699e2c5a-5018-4326-8814-50a037852b20" providerId="ADAL" clId="{E04EB1C7-65F6-5810-9CD1-11B0C632DC9C}" dt="2025-09-22T08:24:04.991" v="26" actId="20577"/>
          <ac:spMkLst>
            <pc:docMk/>
            <pc:sldMk cId="0" sldId="277"/>
            <ac:spMk id="282" creationId="{00000000-0000-0000-0000-000000000000}"/>
          </ac:spMkLst>
        </pc:spChg>
      </pc:sldChg>
      <pc:sldChg chg="modSp">
        <pc:chgData name="Luis Miralles" userId="699e2c5a-5018-4326-8814-50a037852b20" providerId="ADAL" clId="{E04EB1C7-65F6-5810-9CD1-11B0C632DC9C}" dt="2025-09-22T08:24:16.242" v="28"/>
        <pc:sldMkLst>
          <pc:docMk/>
          <pc:sldMk cId="0" sldId="278"/>
        </pc:sldMkLst>
        <pc:spChg chg="mod">
          <ac:chgData name="Luis Miralles" userId="699e2c5a-5018-4326-8814-50a037852b20" providerId="ADAL" clId="{E04EB1C7-65F6-5810-9CD1-11B0C632DC9C}" dt="2025-09-22T08:24:16.242" v="28"/>
          <ac:spMkLst>
            <pc:docMk/>
            <pc:sldMk cId="0" sldId="278"/>
            <ac:spMk id="289" creationId="{00000000-0000-0000-0000-000000000000}"/>
          </ac:spMkLst>
        </pc:spChg>
      </pc:sldChg>
      <pc:sldChg chg="modSp mod">
        <pc:chgData name="Luis Miralles" userId="699e2c5a-5018-4326-8814-50a037852b20" providerId="ADAL" clId="{E04EB1C7-65F6-5810-9CD1-11B0C632DC9C}" dt="2025-09-22T16:20:04.815" v="111" actId="1076"/>
        <pc:sldMkLst>
          <pc:docMk/>
          <pc:sldMk cId="0" sldId="284"/>
        </pc:sldMkLst>
        <pc:spChg chg="mod">
          <ac:chgData name="Luis Miralles" userId="699e2c5a-5018-4326-8814-50a037852b20" providerId="ADAL" clId="{E04EB1C7-65F6-5810-9CD1-11B0C632DC9C}" dt="2025-09-22T16:20:04.815" v="111" actId="1076"/>
          <ac:spMkLst>
            <pc:docMk/>
            <pc:sldMk cId="0" sldId="284"/>
            <ac:spMk id="347" creationId="{00000000-0000-0000-0000-000000000000}"/>
          </ac:spMkLst>
        </pc:spChg>
      </pc:sldChg>
      <pc:sldChg chg="modSp">
        <pc:chgData name="Luis Miralles" userId="699e2c5a-5018-4326-8814-50a037852b20" providerId="ADAL" clId="{E04EB1C7-65F6-5810-9CD1-11B0C632DC9C}" dt="2025-09-22T08:25:29.187" v="31"/>
        <pc:sldMkLst>
          <pc:docMk/>
          <pc:sldMk cId="0" sldId="285"/>
        </pc:sldMkLst>
        <pc:spChg chg="mod">
          <ac:chgData name="Luis Miralles" userId="699e2c5a-5018-4326-8814-50a037852b20" providerId="ADAL" clId="{E04EB1C7-65F6-5810-9CD1-11B0C632DC9C}" dt="2025-09-22T08:25:29.187" v="31"/>
          <ac:spMkLst>
            <pc:docMk/>
            <pc:sldMk cId="0" sldId="285"/>
            <ac:spMk id="354" creationId="{00000000-0000-0000-0000-000000000000}"/>
          </ac:spMkLst>
        </pc:spChg>
      </pc:sldChg>
      <pc:sldChg chg="modSp mod">
        <pc:chgData name="Luis Miralles" userId="699e2c5a-5018-4326-8814-50a037852b20" providerId="ADAL" clId="{E04EB1C7-65F6-5810-9CD1-11B0C632DC9C}" dt="2025-09-22T08:26:25.884" v="42" actId="113"/>
        <pc:sldMkLst>
          <pc:docMk/>
          <pc:sldMk cId="0" sldId="286"/>
        </pc:sldMkLst>
        <pc:spChg chg="mod">
          <ac:chgData name="Luis Miralles" userId="699e2c5a-5018-4326-8814-50a037852b20" providerId="ADAL" clId="{E04EB1C7-65F6-5810-9CD1-11B0C632DC9C}" dt="2025-09-22T08:26:25.884" v="42" actId="113"/>
          <ac:spMkLst>
            <pc:docMk/>
            <pc:sldMk cId="0" sldId="286"/>
            <ac:spMk id="360" creationId="{00000000-0000-0000-0000-000000000000}"/>
          </ac:spMkLst>
        </pc:spChg>
      </pc:sldChg>
      <pc:sldChg chg="modSp mod">
        <pc:chgData name="Luis Miralles" userId="699e2c5a-5018-4326-8814-50a037852b20" providerId="ADAL" clId="{E04EB1C7-65F6-5810-9CD1-11B0C632DC9C}" dt="2025-09-22T16:20:13.140" v="112" actId="14100"/>
        <pc:sldMkLst>
          <pc:docMk/>
          <pc:sldMk cId="0" sldId="288"/>
        </pc:sldMkLst>
        <pc:spChg chg="mod">
          <ac:chgData name="Luis Miralles" userId="699e2c5a-5018-4326-8814-50a037852b20" providerId="ADAL" clId="{E04EB1C7-65F6-5810-9CD1-11B0C632DC9C}" dt="2025-09-22T16:20:13.140" v="112" actId="14100"/>
          <ac:spMkLst>
            <pc:docMk/>
            <pc:sldMk cId="0" sldId="288"/>
            <ac:spMk id="372" creationId="{00000000-0000-0000-0000-000000000000}"/>
          </ac:spMkLst>
        </pc:spChg>
      </pc:sldChg>
      <pc:sldChg chg="modSp mod">
        <pc:chgData name="Luis Miralles" userId="699e2c5a-5018-4326-8814-50a037852b20" providerId="ADAL" clId="{E04EB1C7-65F6-5810-9CD1-11B0C632DC9C}" dt="2025-09-22T16:20:28.008" v="113" actId="113"/>
        <pc:sldMkLst>
          <pc:docMk/>
          <pc:sldMk cId="0" sldId="293"/>
        </pc:sldMkLst>
        <pc:spChg chg="mod">
          <ac:chgData name="Luis Miralles" userId="699e2c5a-5018-4326-8814-50a037852b20" providerId="ADAL" clId="{E04EB1C7-65F6-5810-9CD1-11B0C632DC9C}" dt="2025-09-22T16:20:28.008" v="113" actId="113"/>
          <ac:spMkLst>
            <pc:docMk/>
            <pc:sldMk cId="0" sldId="293"/>
            <ac:spMk id="408" creationId="{00000000-0000-0000-0000-000000000000}"/>
          </ac:spMkLst>
        </pc:spChg>
        <pc:picChg chg="mod">
          <ac:chgData name="Luis Miralles" userId="699e2c5a-5018-4326-8814-50a037852b20" providerId="ADAL" clId="{E04EB1C7-65F6-5810-9CD1-11B0C632DC9C}" dt="2025-09-18T07:27:52.072" v="0" actId="208"/>
          <ac:picMkLst>
            <pc:docMk/>
            <pc:sldMk cId="0" sldId="293"/>
            <ac:picMk id="396" creationId="{00000000-0000-0000-0000-000000000000}"/>
          </ac:picMkLst>
        </pc:picChg>
      </pc:sldChg>
      <pc:sldChg chg="modSp mod">
        <pc:chgData name="Luis Miralles" userId="699e2c5a-5018-4326-8814-50a037852b20" providerId="ADAL" clId="{E04EB1C7-65F6-5810-9CD1-11B0C632DC9C}" dt="2025-09-22T16:21:55.299" v="114" actId="1076"/>
        <pc:sldMkLst>
          <pc:docMk/>
          <pc:sldMk cId="0" sldId="294"/>
        </pc:sldMkLst>
        <pc:spChg chg="mod">
          <ac:chgData name="Luis Miralles" userId="699e2c5a-5018-4326-8814-50a037852b20" providerId="ADAL" clId="{E04EB1C7-65F6-5810-9CD1-11B0C632DC9C}" dt="2025-09-22T16:21:55.299" v="114" actId="1076"/>
          <ac:spMkLst>
            <pc:docMk/>
            <pc:sldMk cId="0" sldId="294"/>
            <ac:spMk id="415" creationId="{00000000-0000-0000-0000-000000000000}"/>
          </ac:spMkLst>
        </pc:spChg>
      </pc:sldChg>
      <pc:sldChg chg="modSp mod">
        <pc:chgData name="Luis Miralles" userId="699e2c5a-5018-4326-8814-50a037852b20" providerId="ADAL" clId="{E04EB1C7-65F6-5810-9CD1-11B0C632DC9C}" dt="2025-09-22T10:54:44.076" v="49" actId="208"/>
        <pc:sldMkLst>
          <pc:docMk/>
          <pc:sldMk cId="0" sldId="296"/>
        </pc:sldMkLst>
        <pc:spChg chg="mod">
          <ac:chgData name="Luis Miralles" userId="699e2c5a-5018-4326-8814-50a037852b20" providerId="ADAL" clId="{E04EB1C7-65F6-5810-9CD1-11B0C632DC9C}" dt="2025-09-22T10:54:44.076" v="49" actId="208"/>
          <ac:spMkLst>
            <pc:docMk/>
            <pc:sldMk cId="0" sldId="296"/>
            <ac:spMk id="425" creationId="{00000000-0000-0000-0000-000000000000}"/>
          </ac:spMkLst>
        </pc:spChg>
      </pc:sldChg>
      <pc:sldChg chg="modSp mod">
        <pc:chgData name="Luis Miralles" userId="699e2c5a-5018-4326-8814-50a037852b20" providerId="ADAL" clId="{E04EB1C7-65F6-5810-9CD1-11B0C632DC9C}" dt="2025-09-22T16:22:46.623" v="116" actId="113"/>
        <pc:sldMkLst>
          <pc:docMk/>
          <pc:sldMk cId="0" sldId="301"/>
        </pc:sldMkLst>
        <pc:spChg chg="mod">
          <ac:chgData name="Luis Miralles" userId="699e2c5a-5018-4326-8814-50a037852b20" providerId="ADAL" clId="{E04EB1C7-65F6-5810-9CD1-11B0C632DC9C}" dt="2025-09-22T16:22:46.623" v="116" actId="113"/>
          <ac:spMkLst>
            <pc:docMk/>
            <pc:sldMk cId="0" sldId="301"/>
            <ac:spMk id="447" creationId="{00000000-0000-0000-0000-000000000000}"/>
          </ac:spMkLst>
        </pc:spChg>
      </pc:sldChg>
      <pc:sldChg chg="modSp mod">
        <pc:chgData name="Luis Miralles" userId="699e2c5a-5018-4326-8814-50a037852b20" providerId="ADAL" clId="{E04EB1C7-65F6-5810-9CD1-11B0C632DC9C}" dt="2025-09-18T07:29:31.286" v="5" actId="1076"/>
        <pc:sldMkLst>
          <pc:docMk/>
          <pc:sldMk cId="0" sldId="304"/>
        </pc:sldMkLst>
        <pc:picChg chg="mod">
          <ac:chgData name="Luis Miralles" userId="699e2c5a-5018-4326-8814-50a037852b20" providerId="ADAL" clId="{E04EB1C7-65F6-5810-9CD1-11B0C632DC9C}" dt="2025-09-18T07:29:31.286" v="5" actId="1076"/>
          <ac:picMkLst>
            <pc:docMk/>
            <pc:sldMk cId="0" sldId="304"/>
            <ac:picMk id="462" creationId="{00000000-0000-0000-0000-000000000000}"/>
          </ac:picMkLst>
        </pc:picChg>
      </pc:sldChg>
      <pc:sldChg chg="modSp mod">
        <pc:chgData name="Luis Miralles" userId="699e2c5a-5018-4326-8814-50a037852b20" providerId="ADAL" clId="{E04EB1C7-65F6-5810-9CD1-11B0C632DC9C}" dt="2025-09-18T07:29:23.333" v="3" actId="1076"/>
        <pc:sldMkLst>
          <pc:docMk/>
          <pc:sldMk cId="0" sldId="306"/>
        </pc:sldMkLst>
        <pc:spChg chg="mod">
          <ac:chgData name="Luis Miralles" userId="699e2c5a-5018-4326-8814-50a037852b20" providerId="ADAL" clId="{E04EB1C7-65F6-5810-9CD1-11B0C632DC9C}" dt="2025-09-18T07:29:11.695" v="1" actId="404"/>
          <ac:spMkLst>
            <pc:docMk/>
            <pc:sldMk cId="0" sldId="306"/>
            <ac:spMk id="469" creationId="{00000000-0000-0000-0000-000000000000}"/>
          </ac:spMkLst>
        </pc:spChg>
        <pc:picChg chg="mod">
          <ac:chgData name="Luis Miralles" userId="699e2c5a-5018-4326-8814-50a037852b20" providerId="ADAL" clId="{E04EB1C7-65F6-5810-9CD1-11B0C632DC9C}" dt="2025-09-18T07:29:23.333" v="3" actId="1076"/>
          <ac:picMkLst>
            <pc:docMk/>
            <pc:sldMk cId="0" sldId="306"/>
            <ac:picMk id="471" creationId="{00000000-0000-0000-0000-000000000000}"/>
          </ac:picMkLst>
        </pc:picChg>
      </pc:sldChg>
      <pc:sldChg chg="modSp mod">
        <pc:chgData name="Luis Miralles" userId="699e2c5a-5018-4326-8814-50a037852b20" providerId="ADAL" clId="{E04EB1C7-65F6-5810-9CD1-11B0C632DC9C}" dt="2025-09-22T16:23:41.475" v="117" actId="113"/>
        <pc:sldMkLst>
          <pc:docMk/>
          <pc:sldMk cId="0" sldId="307"/>
        </pc:sldMkLst>
        <pc:spChg chg="mod">
          <ac:chgData name="Luis Miralles" userId="699e2c5a-5018-4326-8814-50a037852b20" providerId="ADAL" clId="{E04EB1C7-65F6-5810-9CD1-11B0C632DC9C}" dt="2025-09-22T16:23:41.475" v="117" actId="113"/>
          <ac:spMkLst>
            <pc:docMk/>
            <pc:sldMk cId="0" sldId="307"/>
            <ac:spMk id="474" creationId="{00000000-0000-0000-0000-000000000000}"/>
          </ac:spMkLst>
        </pc:spChg>
      </pc:sldChg>
      <pc:sldChg chg="modSp mod">
        <pc:chgData name="Luis Miralles" userId="699e2c5a-5018-4326-8814-50a037852b20" providerId="ADAL" clId="{E04EB1C7-65F6-5810-9CD1-11B0C632DC9C}" dt="2025-09-22T10:55:04.116" v="53" actId="1076"/>
        <pc:sldMkLst>
          <pc:docMk/>
          <pc:sldMk cId="4227980532" sldId="344"/>
        </pc:sldMkLst>
        <pc:graphicFrameChg chg="mod modGraphic">
          <ac:chgData name="Luis Miralles" userId="699e2c5a-5018-4326-8814-50a037852b20" providerId="ADAL" clId="{E04EB1C7-65F6-5810-9CD1-11B0C632DC9C}" dt="2025-09-22T10:55:04.116" v="53" actId="1076"/>
          <ac:graphicFrameMkLst>
            <pc:docMk/>
            <pc:sldMk cId="4227980532" sldId="344"/>
            <ac:graphicFrameMk id="13" creationId="{A841E2D4-ABEA-44DE-3022-60FB98DE49E1}"/>
          </ac:graphicFrameMkLst>
        </pc:graphicFrameChg>
      </pc:sldChg>
      <pc:sldChg chg="addSp modSp new mod">
        <pc:chgData name="Luis Miralles" userId="699e2c5a-5018-4326-8814-50a037852b20" providerId="ADAL" clId="{E04EB1C7-65F6-5810-9CD1-11B0C632DC9C}" dt="2025-09-22T16:18:30.840" v="106" actId="14100"/>
        <pc:sldMkLst>
          <pc:docMk/>
          <pc:sldMk cId="793965016" sldId="345"/>
        </pc:sldMkLst>
        <pc:spChg chg="mod">
          <ac:chgData name="Luis Miralles" userId="699e2c5a-5018-4326-8814-50a037852b20" providerId="ADAL" clId="{E04EB1C7-65F6-5810-9CD1-11B0C632DC9C}" dt="2025-09-22T15:54:31.216" v="102" actId="1076"/>
          <ac:spMkLst>
            <pc:docMk/>
            <pc:sldMk cId="793965016" sldId="345"/>
            <ac:spMk id="2" creationId="{1D1EFF8D-DA0B-43E2-47F4-E9B0BC81266C}"/>
          </ac:spMkLst>
        </pc:spChg>
        <pc:spChg chg="mod">
          <ac:chgData name="Luis Miralles" userId="699e2c5a-5018-4326-8814-50a037852b20" providerId="ADAL" clId="{E04EB1C7-65F6-5810-9CD1-11B0C632DC9C}" dt="2025-09-22T16:18:30.840" v="106" actId="14100"/>
          <ac:spMkLst>
            <pc:docMk/>
            <pc:sldMk cId="793965016" sldId="345"/>
            <ac:spMk id="3" creationId="{D300DAC1-8EE8-3351-7880-96D03B605898}"/>
          </ac:spMkLst>
        </pc:spChg>
        <pc:picChg chg="add mod">
          <ac:chgData name="Luis Miralles" userId="699e2c5a-5018-4326-8814-50a037852b20" providerId="ADAL" clId="{E04EB1C7-65F6-5810-9CD1-11B0C632DC9C}" dt="2025-09-22T16:18:27.167" v="105" actId="1076"/>
          <ac:picMkLst>
            <pc:docMk/>
            <pc:sldMk cId="793965016" sldId="345"/>
            <ac:picMk id="4" creationId="{9D201E5E-D263-13E2-A46E-C4A66490BCA0}"/>
          </ac:picMkLst>
        </pc:picChg>
      </pc:sldChg>
      <pc:sldChg chg="modSp new mod">
        <pc:chgData name="Luis Miralles" userId="699e2c5a-5018-4326-8814-50a037852b20" providerId="ADAL" clId="{E04EB1C7-65F6-5810-9CD1-11B0C632DC9C}" dt="2025-09-22T16:18:48.451" v="109" actId="27636"/>
        <pc:sldMkLst>
          <pc:docMk/>
          <pc:sldMk cId="3673206384" sldId="346"/>
        </pc:sldMkLst>
        <pc:spChg chg="mod">
          <ac:chgData name="Luis Miralles" userId="699e2c5a-5018-4326-8814-50a037852b20" providerId="ADAL" clId="{E04EB1C7-65F6-5810-9CD1-11B0C632DC9C}" dt="2025-09-22T15:51:32.666" v="95" actId="403"/>
          <ac:spMkLst>
            <pc:docMk/>
            <pc:sldMk cId="3673206384" sldId="346"/>
            <ac:spMk id="2" creationId="{944E0C05-E489-DCC7-B15C-796190AA9C46}"/>
          </ac:spMkLst>
        </pc:spChg>
        <pc:spChg chg="mod">
          <ac:chgData name="Luis Miralles" userId="699e2c5a-5018-4326-8814-50a037852b20" providerId="ADAL" clId="{E04EB1C7-65F6-5810-9CD1-11B0C632DC9C}" dt="2025-09-22T16:18:48.451" v="109" actId="27636"/>
          <ac:spMkLst>
            <pc:docMk/>
            <pc:sldMk cId="3673206384" sldId="346"/>
            <ac:spMk id="3" creationId="{05B3CA96-9F87-8A86-97C4-AC04FCD0419A}"/>
          </ac:spMkLst>
        </pc:spChg>
      </pc:sldChg>
      <pc:sldChg chg="modSp add mod">
        <pc:chgData name="Luis Miralles" userId="699e2c5a-5018-4326-8814-50a037852b20" providerId="ADAL" clId="{E04EB1C7-65F6-5810-9CD1-11B0C632DC9C}" dt="2025-09-22T19:01:57.797" v="121" actId="13926"/>
        <pc:sldMkLst>
          <pc:docMk/>
          <pc:sldMk cId="2815151899" sldId="347"/>
        </pc:sldMkLst>
        <pc:graphicFrameChg chg="mod modGraphic">
          <ac:chgData name="Luis Miralles" userId="699e2c5a-5018-4326-8814-50a037852b20" providerId="ADAL" clId="{E04EB1C7-65F6-5810-9CD1-11B0C632DC9C}" dt="2025-09-22T19:01:57.797" v="121" actId="13926"/>
          <ac:graphicFrameMkLst>
            <pc:docMk/>
            <pc:sldMk cId="2815151899" sldId="347"/>
            <ac:graphicFrameMk id="4" creationId="{C4A7C676-B2C3-2000-E9A9-CBCEEDFF8BE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mining of gold from rocks or sand is referred to as gold mining rather than rock or sand mining. </a:t>
            </a:r>
          </a:p>
          <a:p>
            <a:endParaRPr/>
          </a:p>
          <a:p>
            <a:r>
              <a:t>Thus data mining should have been more appropriately named “knowledge mining from data” which is unfortunately somewhat long.</a:t>
            </a:r>
          </a:p>
          <a:p>
            <a:endParaRPr/>
          </a:p>
          <a:p>
            <a:r>
              <a:t>A shorter term “Knowledge mining” may not reflect the emphasis on mining from large amounts of data. Nevertheless mining is a vivid term characterising the process that finds a small set of precious nuggets from a great deal of raw material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w colour">
    <p:bg>
      <p:bgPr>
        <a:solidFill>
          <a:schemeClr val="accent3"/>
        </a:solidFill>
        <a:effectLst/>
      </p:bgPr>
    </p:bg>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00"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01"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1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11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Quotes">
    <p:bg>
      <p:bgPr>
        <a:solidFill>
          <a:srgbClr val="004C6C"/>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lvl1pPr>
              <a:defRPr>
                <a:solidFill>
                  <a:srgbClr val="FAFBFD"/>
                </a:solidFill>
              </a:defRPr>
            </a:lvl1pPr>
          </a:lstStyle>
          <a:p>
            <a:r>
              <a:t>Title Text</a:t>
            </a:r>
          </a:p>
        </p:txBody>
      </p:sp>
      <p:sp>
        <p:nvSpPr>
          <p:cNvPr id="31" name="Slide Number"/>
          <p:cNvSpPr txBox="1">
            <a:spLocks noGrp="1"/>
          </p:cNvSpPr>
          <p:nvPr>
            <p:ph type="sldNum" sz="quarter" idx="2"/>
          </p:nvPr>
        </p:nvSpPr>
        <p:spPr>
          <a:prstGeom prst="rect">
            <a:avLst/>
          </a:prstGeom>
        </p:spPr>
        <p:txBody>
          <a:bodyPr/>
          <a:lstStyle>
            <a:lvl1pPr>
              <a:defRPr>
                <a:solidFill>
                  <a:srgbClr val="7C96CB"/>
                </a:solidFill>
              </a:defRPr>
            </a:lvl1pPr>
          </a:lstStyle>
          <a:p>
            <a:fld id="{86CB4B4D-7CA3-9044-876B-883B54F8677D}" type="slidenum">
              <a:t>‹#›</a:t>
            </a:fld>
            <a:endParaRPr/>
          </a:p>
        </p:txBody>
      </p:sp>
      <p:pic>
        <p:nvPicPr>
          <p:cNvPr id="32" name="Graphic 7" descr="Graphic 7"/>
          <p:cNvPicPr>
            <a:picLocks noChangeAspect="1"/>
          </p:cNvPicPr>
          <p:nvPr/>
        </p:nvPicPr>
        <p:blipFill>
          <a:blip r:embed="rId2"/>
          <a:stretch>
            <a:fillRect/>
          </a:stretch>
        </p:blipFill>
        <p:spPr>
          <a:xfrm>
            <a:off x="1044725" y="1825625"/>
            <a:ext cx="2084365" cy="2084364"/>
          </a:xfrm>
          <a:prstGeom prst="rect">
            <a:avLst/>
          </a:prstGeom>
          <a:ln w="12700">
            <a:miter lim="400000"/>
          </a:ln>
        </p:spPr>
      </p:pic>
      <p:sp>
        <p:nvSpPr>
          <p:cNvPr id="33" name="Body Level One…"/>
          <p:cNvSpPr txBox="1">
            <a:spLocks noGrp="1"/>
          </p:cNvSpPr>
          <p:nvPr>
            <p:ph type="body" sz="half" idx="1"/>
          </p:nvPr>
        </p:nvSpPr>
        <p:spPr>
          <a:xfrm>
            <a:off x="2743200" y="2147888"/>
            <a:ext cx="8610600" cy="3795713"/>
          </a:xfrm>
          <a:prstGeom prst="rect">
            <a:avLst/>
          </a:prstGeom>
        </p:spPr>
        <p:txBody>
          <a:bodyPr/>
          <a:lstStyle>
            <a:lvl1pPr>
              <a:defRPr>
                <a:solidFill>
                  <a:srgbClr val="FAFBFD"/>
                </a:solidFill>
              </a:defRPr>
            </a:lvl1pPr>
            <a:lvl2pPr>
              <a:defRPr>
                <a:solidFill>
                  <a:srgbClr val="FAFBFD"/>
                </a:solidFill>
              </a:defRPr>
            </a:lvl2pPr>
            <a:lvl3pPr>
              <a:defRPr>
                <a:solidFill>
                  <a:srgbClr val="FAFBFD"/>
                </a:solidFill>
              </a:defRPr>
            </a:lvl3pPr>
            <a:lvl4pPr>
              <a:defRPr>
                <a:solidFill>
                  <a:srgbClr val="FAFBFD"/>
                </a:solidFill>
              </a:defRPr>
            </a:lvl4pPr>
            <a:lvl5pPr>
              <a:defRPr>
                <a:solidFill>
                  <a:srgbClr val="FAFBFD"/>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40" name="Title Text"/>
          <p:cNvSpPr txBox="1">
            <a:spLocks noGrp="1"/>
          </p:cNvSpPr>
          <p:nvPr>
            <p:ph type="title"/>
          </p:nvPr>
        </p:nvSpPr>
        <p:spPr>
          <a:xfrm>
            <a:off x="831850" y="1709738"/>
            <a:ext cx="10515600" cy="2852737"/>
          </a:xfrm>
          <a:prstGeom prst="rect">
            <a:avLst/>
          </a:prstGeom>
        </p:spPr>
        <p:txBody>
          <a:bodyPr anchor="b"/>
          <a:lstStyle>
            <a:lvl1pPr>
              <a:defRPr sz="6000">
                <a:solidFill>
                  <a:schemeClr val="accent3"/>
                </a:solidFill>
              </a:defRPr>
            </a:lvl1pPr>
          </a:lstStyle>
          <a:p>
            <a:r>
              <a:t>Title Text</a:t>
            </a:r>
          </a:p>
        </p:txBody>
      </p:sp>
      <p:sp>
        <p:nvSpPr>
          <p:cNvPr id="41"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lvl1pPr>
              <a:defRPr>
                <a:solidFill>
                  <a:srgbClr val="7C96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ection  Header with image">
    <p:spTree>
      <p:nvGrpSpPr>
        <p:cNvPr id="1" name=""/>
        <p:cNvGrpSpPr/>
        <p:nvPr/>
      </p:nvGrpSpPr>
      <p:grpSpPr>
        <a:xfrm>
          <a:off x="0" y="0"/>
          <a:ext cx="0" cy="0"/>
          <a:chOff x="0" y="0"/>
          <a:chExt cx="0" cy="0"/>
        </a:xfrm>
      </p:grpSpPr>
      <p:sp>
        <p:nvSpPr>
          <p:cNvPr id="49" name="Title Text"/>
          <p:cNvSpPr txBox="1">
            <a:spLocks noGrp="1"/>
          </p:cNvSpPr>
          <p:nvPr>
            <p:ph type="title"/>
          </p:nvPr>
        </p:nvSpPr>
        <p:spPr>
          <a:xfrm>
            <a:off x="831850" y="4816547"/>
            <a:ext cx="10515600" cy="1223852"/>
          </a:xfrm>
          <a:prstGeom prst="rect">
            <a:avLst/>
          </a:prstGeom>
        </p:spPr>
        <p:txBody>
          <a:bodyPr anchor="b"/>
          <a:lstStyle>
            <a:lvl1pPr algn="ctr">
              <a:defRPr sz="5400">
                <a:solidFill>
                  <a:schemeClr val="accent3"/>
                </a:solidFill>
              </a:defRPr>
            </a:lvl1p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Body Level One…"/>
          <p:cNvSpPr txBox="1">
            <a:spLocks noGrp="1"/>
          </p:cNvSpPr>
          <p:nvPr>
            <p:ph type="body" sz="half" idx="1"/>
          </p:nvPr>
        </p:nvSpPr>
        <p:spPr>
          <a:xfrm>
            <a:off x="2754313" y="712787"/>
            <a:ext cx="6794501" cy="410376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6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6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7" name="Title Text"/>
          <p:cNvSpPr txBox="1">
            <a:spLocks noGrp="1"/>
          </p:cNvSpPr>
          <p:nvPr>
            <p:ph type="title"/>
          </p:nvPr>
        </p:nvSpPr>
        <p:spPr>
          <a:prstGeom prst="rect">
            <a:avLst/>
          </a:prstGeom>
        </p:spPr>
        <p:txBody>
          <a:bodyPr/>
          <a:lstStyle/>
          <a:p>
            <a:r>
              <a:t>Title Text</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Rectangle 6"/>
          <p:cNvSpPr/>
          <p:nvPr/>
        </p:nvSpPr>
        <p:spPr>
          <a:xfrm>
            <a:off x="0" y="6311900"/>
            <a:ext cx="12192000" cy="546100"/>
          </a:xfrm>
          <a:prstGeom prst="rect">
            <a:avLst/>
          </a:prstGeom>
          <a:solidFill>
            <a:schemeClr val="accent1"/>
          </a:solidFill>
          <a:ln w="12700">
            <a:miter lim="400000"/>
          </a:ln>
        </p:spPr>
        <p:txBody>
          <a:bodyPr lIns="45719" rIns="45719" anchor="ctr"/>
          <a:lstStyle/>
          <a:p>
            <a:pPr algn="ctr">
              <a:defRPr>
                <a:solidFill>
                  <a:srgbClr val="FAFBFD"/>
                </a:solidFill>
              </a:defRPr>
            </a:pPr>
            <a:endParaRPr/>
          </a:p>
        </p:txBody>
      </p:sp>
      <p:sp>
        <p:nvSpPr>
          <p:cNvPr id="3"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023639" y="6404441"/>
            <a:ext cx="330161" cy="332741"/>
          </a:xfrm>
          <a:prstGeom prst="rect">
            <a:avLst/>
          </a:prstGeom>
          <a:ln w="12700">
            <a:miter lim="400000"/>
          </a:ln>
        </p:spPr>
        <p:txBody>
          <a:bodyPr wrap="none" lIns="45719" rIns="45719" anchor="ctr">
            <a:spAutoFit/>
          </a:bodyPr>
          <a:lstStyle>
            <a:lvl1pPr algn="r">
              <a:defRPr sz="1600" b="1">
                <a:solidFill>
                  <a:srgbClr val="FAFBFD"/>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1pPr>
      <a:lvl2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sz="4400" b="1" i="0" u="none" strike="noStrike" cap="none" spc="0" baseline="0">
          <a:solidFill>
            <a:srgbClr val="004C6C"/>
          </a:solidFill>
          <a:uFillTx/>
          <a:latin typeface="+mn-lt"/>
          <a:ea typeface="+mn-ea"/>
          <a:cs typeface="+mn-cs"/>
          <a:sym typeface="Helvetica"/>
        </a:defRPr>
      </a:lvl9pPr>
    </p:titleStyle>
    <p:bodyStyle>
      <a:lvl1pPr marL="228600" marR="0" indent="-228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1pPr>
      <a:lvl2pPr marL="685800" marR="0" indent="-228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2pPr>
      <a:lvl3pPr marL="1181100" marR="0" indent="-2667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3pPr>
      <a:lvl4pPr marL="1691639" marR="0" indent="-320039"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4pPr>
      <a:lvl5pPr marL="2148839" marR="0" indent="-320039"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5pPr>
      <a:lvl6pPr marL="2641600" marR="0" indent="-355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6pPr>
      <a:lvl7pPr marL="3098800" marR="0" indent="-355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7pPr>
      <a:lvl8pPr marL="3556000" marR="0" indent="-355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8pPr>
      <a:lvl9pPr marL="4013200" marR="0" indent="-355600" algn="l" defTabSz="914400" rtl="0" latinLnBrk="0">
        <a:lnSpc>
          <a:spcPct val="15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Helvetica"/>
        </a:defRPr>
      </a:lvl9pPr>
    </p:bodyStyle>
    <p:otherStyle>
      <a:lvl1pPr marL="0" marR="0" indent="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databaseline.tech/ml-card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atabaseline.tech/ml-cards/"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linkedin.com/posts/activity-6424581736302284800-Kda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s2.smu.edu/~mhd/8331f03/crisp.pdf" TargetMode="External"/><Relationship Id="rId2" Type="http://schemas.openxmlformats.org/officeDocument/2006/relationships/hyperlink" Target="https://devopedia.org/data-scien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 name="Title 5"/>
          <p:cNvSpPr txBox="1">
            <a:spLocks noGrp="1"/>
          </p:cNvSpPr>
          <p:nvPr>
            <p:ph type="ctrTitle"/>
          </p:nvPr>
        </p:nvSpPr>
        <p:spPr>
          <a:xfrm>
            <a:off x="387195" y="4684067"/>
            <a:ext cx="8064390" cy="707887"/>
          </a:xfrm>
          <a:prstGeom prst="rect">
            <a:avLst/>
          </a:prstGeom>
        </p:spPr>
        <p:txBody>
          <a:bodyPr anchor="t"/>
          <a:lstStyle>
            <a:lvl1pPr algn="l">
              <a:lnSpc>
                <a:spcPct val="100000"/>
              </a:lnSpc>
              <a:defRPr sz="4000">
                <a:solidFill>
                  <a:srgbClr val="FAFBFD"/>
                </a:solidFill>
              </a:defRPr>
            </a:lvl1pPr>
          </a:lstStyle>
          <a:p>
            <a:r>
              <a:t>Data Mining Life Cycles</a:t>
            </a:r>
          </a:p>
        </p:txBody>
      </p:sp>
      <p:sp>
        <p:nvSpPr>
          <p:cNvPr id="122" name="TextBox 6"/>
          <p:cNvSpPr txBox="1"/>
          <p:nvPr/>
        </p:nvSpPr>
        <p:spPr>
          <a:xfrm>
            <a:off x="432915" y="5579400"/>
            <a:ext cx="1935784"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600">
                <a:solidFill>
                  <a:srgbClr val="FAFBFD"/>
                </a:solidFill>
                <a:latin typeface="Open Sans Light"/>
                <a:ea typeface="Open Sans Light"/>
                <a:cs typeface="Open Sans Light"/>
                <a:sym typeface="Open Sans Light"/>
              </a:defRPr>
            </a:pPr>
            <a:r>
              <a:rPr lang="en-GB"/>
              <a:t>Luis Miralles</a:t>
            </a:r>
            <a:endParaRPr dirty="0"/>
          </a:p>
        </p:txBody>
      </p:sp>
      <p:grpSp>
        <p:nvGrpSpPr>
          <p:cNvPr id="125" name="Picture 1"/>
          <p:cNvGrpSpPr/>
          <p:nvPr/>
        </p:nvGrpSpPr>
        <p:grpSpPr>
          <a:xfrm>
            <a:off x="1575794" y="1466047"/>
            <a:ext cx="2910296" cy="2910296"/>
            <a:chOff x="0" y="0"/>
            <a:chExt cx="2910295" cy="2910295"/>
          </a:xfrm>
        </p:grpSpPr>
        <p:sp>
          <p:nvSpPr>
            <p:cNvPr id="123" name="Square"/>
            <p:cNvSpPr/>
            <p:nvPr/>
          </p:nvSpPr>
          <p:spPr>
            <a:xfrm>
              <a:off x="0" y="0"/>
              <a:ext cx="2910296" cy="2910296"/>
            </a:xfrm>
            <a:prstGeom prst="rect">
              <a:avLst/>
            </a:prstGeom>
            <a:solidFill>
              <a:srgbClr val="FAFBFC"/>
            </a:solidFill>
            <a:ln w="12700" cap="flat">
              <a:noFill/>
              <a:miter lim="400000"/>
            </a:ln>
            <a:effectLst/>
          </p:spPr>
          <p:txBody>
            <a:bodyPr wrap="square" lIns="45719" tIns="45719" rIns="45719" bIns="45719" numCol="1" anchor="ctr">
              <a:noAutofit/>
            </a:bodyPr>
            <a:lstStyle/>
            <a:p>
              <a:endParaRPr/>
            </a:p>
          </p:txBody>
        </p:sp>
        <p:pic>
          <p:nvPicPr>
            <p:cNvPr id="124" name="image4.png" descr="image4.png"/>
            <p:cNvPicPr>
              <a:picLocks noChangeAspect="1"/>
            </p:cNvPicPr>
            <p:nvPr/>
          </p:nvPicPr>
          <p:blipFill>
            <a:blip r:embed="rId3"/>
            <a:stretch>
              <a:fillRect/>
            </a:stretch>
          </p:blipFill>
          <p:spPr>
            <a:xfrm>
              <a:off x="0" y="0"/>
              <a:ext cx="2910296" cy="2910296"/>
            </a:xfrm>
            <a:prstGeom prst="rect">
              <a:avLst/>
            </a:prstGeom>
            <a:ln w="12700" cap="flat">
              <a:noFill/>
              <a:miter lim="400000"/>
            </a:ln>
            <a:effectLst/>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73" name="Picture 2" descr="Picture 2"/>
          <p:cNvPicPr>
            <a:picLocks noChangeAspect="1"/>
          </p:cNvPicPr>
          <p:nvPr/>
        </p:nvPicPr>
        <p:blipFill>
          <a:blip r:embed="rId2"/>
          <a:stretch>
            <a:fillRect/>
          </a:stretch>
        </p:blipFill>
        <p:spPr>
          <a:xfrm>
            <a:off x="431369" y="1124744"/>
            <a:ext cx="11528376" cy="3744417"/>
          </a:xfrm>
          <a:prstGeom prst="rect">
            <a:avLst/>
          </a:prstGeom>
          <a:ln>
            <a:solidFill>
              <a:srgbClr val="000000"/>
            </a:solidFill>
          </a:ln>
        </p:spPr>
      </p:pic>
      <p:sp>
        <p:nvSpPr>
          <p:cNvPr id="174" name="Rectangle 4"/>
          <p:cNvSpPr/>
          <p:nvPr/>
        </p:nvSpPr>
        <p:spPr>
          <a:xfrm>
            <a:off x="7344139" y="1197576"/>
            <a:ext cx="4522280" cy="3530288"/>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75" name="TextBox 1"/>
          <p:cNvSpPr txBox="1"/>
          <p:nvPr/>
        </p:nvSpPr>
        <p:spPr>
          <a:xfrm>
            <a:off x="477090" y="5040295"/>
            <a:ext cx="10474485"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400"/>
            </a:pPr>
            <a:r>
              <a:t>Knowledge comes when we start to be aware of specific patterns. </a:t>
            </a:r>
          </a:p>
          <a:p>
            <a:pPr>
              <a:defRPr sz="2400"/>
            </a:pPr>
            <a:r>
              <a:t>- Households (&lt; £20,000 per year) likely to support Brexit</a:t>
            </a:r>
          </a:p>
          <a:p>
            <a:pPr>
              <a:defRPr sz="2400"/>
            </a:pPr>
            <a:r>
              <a:t>- People with no degree have 30% higher support than people with a degree.</a:t>
            </a:r>
          </a:p>
        </p:txBody>
      </p:sp>
      <p:sp>
        <p:nvSpPr>
          <p:cNvPr id="176" name="TextBox 2"/>
          <p:cNvSpPr txBox="1"/>
          <p:nvPr/>
        </p:nvSpPr>
        <p:spPr>
          <a:xfrm>
            <a:off x="2447594" y="174387"/>
            <a:ext cx="7488834" cy="659766"/>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a:defRPr sz="3700"/>
            </a:lvl1pPr>
          </a:lstStyle>
          <a:p>
            <a:r>
              <a:t>Stage III: Knowledge</a:t>
            </a:r>
          </a:p>
        </p:txBody>
      </p:sp>
      <p:sp>
        <p:nvSpPr>
          <p:cNvPr id="177" name="TextBox 6"/>
          <p:cNvSpPr txBox="1"/>
          <p:nvPr/>
        </p:nvSpPr>
        <p:spPr>
          <a:xfrm>
            <a:off x="477090" y="6411760"/>
            <a:ext cx="9713853"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a:solidFill>
                  <a:srgbClr val="FAFBFD"/>
                </a:solidFill>
              </a:defRPr>
            </a:lvl1pPr>
          </a:lstStyle>
          <a:p>
            <a:r>
              <a:t>https://www.jrf.org.uk/report/brexit-vote-explained-poverty-low-skills-and-lack-opportunities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lide Number Placeholder 3"/>
          <p:cNvSpPr txBox="1">
            <a:spLocks noGrp="1"/>
          </p:cNvSpPr>
          <p:nvPr>
            <p:ph type="sldNum" sz="quarter" idx="2"/>
          </p:nvPr>
        </p:nvSpPr>
        <p:spPr>
          <a:xfrm>
            <a:off x="11034752" y="6404441"/>
            <a:ext cx="319048"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180" name="Picture 2" descr="Picture 2"/>
          <p:cNvPicPr>
            <a:picLocks noChangeAspect="1"/>
          </p:cNvPicPr>
          <p:nvPr/>
        </p:nvPicPr>
        <p:blipFill>
          <a:blip r:embed="rId2"/>
          <a:stretch>
            <a:fillRect/>
          </a:stretch>
        </p:blipFill>
        <p:spPr>
          <a:xfrm>
            <a:off x="431369" y="1124744"/>
            <a:ext cx="11528376" cy="3744417"/>
          </a:xfrm>
          <a:prstGeom prst="rect">
            <a:avLst/>
          </a:prstGeom>
          <a:ln>
            <a:solidFill>
              <a:srgbClr val="000000"/>
            </a:solidFill>
          </a:ln>
        </p:spPr>
      </p:pic>
      <p:sp>
        <p:nvSpPr>
          <p:cNvPr id="181" name="Rectangle 4"/>
          <p:cNvSpPr/>
          <p:nvPr/>
        </p:nvSpPr>
        <p:spPr>
          <a:xfrm>
            <a:off x="9552384" y="1124743"/>
            <a:ext cx="2407361" cy="3634294"/>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82" name="TextBox 1"/>
          <p:cNvSpPr txBox="1"/>
          <p:nvPr/>
        </p:nvSpPr>
        <p:spPr>
          <a:xfrm>
            <a:off x="2447594" y="174387"/>
            <a:ext cx="7488834" cy="659766"/>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a:defRPr sz="3700"/>
            </a:lvl1pPr>
          </a:lstStyle>
          <a:p>
            <a:r>
              <a:t>Stage IV: Insight</a:t>
            </a:r>
          </a:p>
        </p:txBody>
      </p:sp>
      <p:sp>
        <p:nvSpPr>
          <p:cNvPr id="183" name="TextBox 2"/>
          <p:cNvSpPr txBox="1"/>
          <p:nvPr/>
        </p:nvSpPr>
        <p:spPr>
          <a:xfrm>
            <a:off x="315884" y="5061182"/>
            <a:ext cx="11204269"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vl1pPr>
          </a:lstStyle>
          <a:p>
            <a:r>
              <a:rPr dirty="0"/>
              <a:t>This is when we can find useful knowledge —the kind that is not obvious at first glance.</a:t>
            </a:r>
          </a:p>
        </p:txBody>
      </p:sp>
      <p:sp>
        <p:nvSpPr>
          <p:cNvPr id="184" name="TextBox 6"/>
          <p:cNvSpPr txBox="1"/>
          <p:nvPr/>
        </p:nvSpPr>
        <p:spPr>
          <a:xfrm>
            <a:off x="153830" y="5850411"/>
            <a:ext cx="1152837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a:lvl1pPr>
          </a:lstStyle>
          <a:p>
            <a:r>
              <a:rPr dirty="0"/>
              <a:t>- Certain low-income groups in Britain who felt ‘left behind’ were Brexit supporters.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fill="hold" grpId="0" nodeType="clickEffect">
                                  <p:stCondLst>
                                    <p:cond delay="0"/>
                                  </p:stCondLst>
                                  <p:iterate>
                                    <p:tmAbs val="0"/>
                                  </p:iterate>
                                  <p:childTnLst>
                                    <p:animEffect transition="out" filter="fade">
                                      <p:cBhvr>
                                        <p:cTn id="6" dur="500" fill="hold"/>
                                        <p:tgtEl>
                                          <p:spTgt spid="181"/>
                                        </p:tgtEl>
                                      </p:cBhvr>
                                    </p:animEffect>
                                    <p:set>
                                      <p:cBhvr>
                                        <p:cTn id="7" fill="hold">
                                          <p:stCondLst>
                                            <p:cond delay="499"/>
                                          </p:stCondLst>
                                        </p:cTn>
                                        <p:tgtEl>
                                          <p:spTgt spid="1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187" name="Picture 2" descr="Picture 2"/>
          <p:cNvPicPr>
            <a:picLocks noChangeAspect="1"/>
          </p:cNvPicPr>
          <p:nvPr/>
        </p:nvPicPr>
        <p:blipFill>
          <a:blip r:embed="rId2"/>
          <a:stretch>
            <a:fillRect/>
          </a:stretch>
        </p:blipFill>
        <p:spPr>
          <a:xfrm>
            <a:off x="431369" y="1124744"/>
            <a:ext cx="11528376" cy="3744417"/>
          </a:xfrm>
          <a:prstGeom prst="rect">
            <a:avLst/>
          </a:prstGeom>
          <a:ln>
            <a:solidFill>
              <a:srgbClr val="000000"/>
            </a:solidFill>
          </a:ln>
        </p:spPr>
      </p:pic>
      <p:sp>
        <p:nvSpPr>
          <p:cNvPr id="188" name="TextBox 1"/>
          <p:cNvSpPr txBox="1"/>
          <p:nvPr/>
        </p:nvSpPr>
        <p:spPr>
          <a:xfrm>
            <a:off x="2447594" y="174387"/>
            <a:ext cx="7488834" cy="659766"/>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a:defRPr sz="3700"/>
            </a:lvl1pPr>
          </a:lstStyle>
          <a:p>
            <a:r>
              <a:t>Stage V: Wisdom</a:t>
            </a:r>
          </a:p>
        </p:txBody>
      </p:sp>
      <p:sp>
        <p:nvSpPr>
          <p:cNvPr id="189" name="TextBox 2"/>
          <p:cNvSpPr txBox="1"/>
          <p:nvPr/>
        </p:nvSpPr>
        <p:spPr>
          <a:xfrm>
            <a:off x="477091" y="4968954"/>
            <a:ext cx="11436934"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vl1pPr>
          </a:lstStyle>
          <a:p>
            <a:r>
              <a:rPr dirty="0"/>
              <a:t>Ability to take action from your insights (decision-making) to achieve a goal. For example, throw an online campaign that supports a particular belief in a political campaign.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6"/>
          <p:cNvSpPr/>
          <p:nvPr/>
        </p:nvSpPr>
        <p:spPr>
          <a:xfrm>
            <a:off x="1073425" y="1759925"/>
            <a:ext cx="9866898" cy="4012886"/>
          </a:xfrm>
          <a:prstGeom prst="rect">
            <a:avLst/>
          </a:prstGeom>
          <a:solidFill>
            <a:srgbClr val="FFFCC2"/>
          </a:solidFill>
          <a:ln w="12700">
            <a:solidFill>
              <a:srgbClr val="007B86"/>
            </a:solidFill>
            <a:miter/>
          </a:ln>
        </p:spPr>
        <p:txBody>
          <a:bodyPr lIns="45719" rIns="45719" anchor="ctr"/>
          <a:lstStyle/>
          <a:p>
            <a:pPr algn="ctr">
              <a:defRPr sz="2400">
                <a:solidFill>
                  <a:srgbClr val="FAFBFD"/>
                </a:solidFill>
              </a:defRPr>
            </a:pPr>
            <a:endParaRPr/>
          </a:p>
        </p:txBody>
      </p:sp>
      <p:sp>
        <p:nvSpPr>
          <p:cNvPr id="192" name="Title 1"/>
          <p:cNvSpPr txBox="1">
            <a:spLocks noGrp="1"/>
          </p:cNvSpPr>
          <p:nvPr>
            <p:ph type="title"/>
          </p:nvPr>
        </p:nvSpPr>
        <p:spPr>
          <a:xfrm>
            <a:off x="911423" y="161881"/>
            <a:ext cx="10657186" cy="1492132"/>
          </a:xfrm>
          <a:prstGeom prst="rect">
            <a:avLst/>
          </a:prstGeom>
        </p:spPr>
        <p:txBody>
          <a:bodyPr/>
          <a:lstStyle/>
          <a:p>
            <a:r>
              <a:rPr dirty="0"/>
              <a:t>Main factors in </a:t>
            </a:r>
            <a:r>
              <a:rPr lang="en-IE" dirty="0"/>
              <a:t>tobacco</a:t>
            </a:r>
            <a:r>
              <a:rPr dirty="0"/>
              <a:t> and alcohol?</a:t>
            </a:r>
          </a:p>
        </p:txBody>
      </p:sp>
      <p:sp>
        <p:nvSpPr>
          <p:cNvPr id="193" name="Slide Number Placeholder 3"/>
          <p:cNvSpPr txBox="1">
            <a:spLocks noGrp="1"/>
          </p:cNvSpPr>
          <p:nvPr>
            <p:ph type="sldNum" sz="quarter" idx="2"/>
          </p:nvPr>
        </p:nvSpPr>
        <p:spPr>
          <a:xfrm>
            <a:off x="11023639" y="6358108"/>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pic>
        <p:nvPicPr>
          <p:cNvPr id="194" name="Picture 2" descr="Picture 2"/>
          <p:cNvPicPr>
            <a:picLocks noChangeAspect="1"/>
          </p:cNvPicPr>
          <p:nvPr/>
        </p:nvPicPr>
        <p:blipFill>
          <a:blip r:embed="rId2"/>
          <a:stretch>
            <a:fillRect/>
          </a:stretch>
        </p:blipFill>
        <p:spPr>
          <a:xfrm>
            <a:off x="6276035" y="2020973"/>
            <a:ext cx="4420757" cy="3359899"/>
          </a:xfrm>
          <a:prstGeom prst="rect">
            <a:avLst/>
          </a:prstGeom>
          <a:ln>
            <a:solidFill>
              <a:srgbClr val="000000"/>
            </a:solidFill>
          </a:ln>
        </p:spPr>
      </p:pic>
      <p:sp>
        <p:nvSpPr>
          <p:cNvPr id="195" name="TextBox 5"/>
          <p:cNvSpPr txBox="1"/>
          <p:nvPr/>
        </p:nvSpPr>
        <p:spPr>
          <a:xfrm>
            <a:off x="1297397" y="6375679"/>
            <a:ext cx="9169374"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solidFill>
                  <a:srgbClr val="FAFBFD"/>
                </a:solidFill>
              </a:defRPr>
            </a:lvl1pPr>
          </a:lstStyle>
          <a:p>
            <a:r>
              <a:t>https://landgeist.com/2021/01/07/tobacco-use-in-europe/</a:t>
            </a:r>
          </a:p>
        </p:txBody>
      </p:sp>
      <p:pic>
        <p:nvPicPr>
          <p:cNvPr id="196" name="Picture 4" descr="Picture 4"/>
          <p:cNvPicPr>
            <a:picLocks noChangeAspect="1"/>
          </p:cNvPicPr>
          <p:nvPr/>
        </p:nvPicPr>
        <p:blipFill>
          <a:blip r:embed="rId3"/>
          <a:stretch>
            <a:fillRect/>
          </a:stretch>
        </p:blipFill>
        <p:spPr>
          <a:xfrm>
            <a:off x="1251677" y="2008403"/>
            <a:ext cx="4468521" cy="3372470"/>
          </a:xfrm>
          <a:prstGeom prst="rect">
            <a:avLst/>
          </a:prstGeom>
          <a:ln>
            <a:solidFill>
              <a:srgbClr val="000000"/>
            </a:solid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lide Number Placeholder 3"/>
          <p:cNvSpPr txBox="1">
            <a:spLocks noGrp="1"/>
          </p:cNvSpPr>
          <p:nvPr>
            <p:ph type="sldNum" sz="quarter" idx="2"/>
          </p:nvPr>
        </p:nvSpPr>
        <p:spPr>
          <a:xfrm>
            <a:off x="11187891" y="6357302"/>
            <a:ext cx="360642"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80000"/>
              </a:lnSpc>
              <a:spcBef>
                <a:spcPts val="800"/>
              </a:spcBef>
            </a:lvl1pPr>
          </a:lstStyle>
          <a:p>
            <a:fld id="{86CB4B4D-7CA3-9044-876B-883B54F8677D}" type="slidenum">
              <a:rPr/>
              <a:t>14</a:t>
            </a:fld>
            <a:endParaRPr/>
          </a:p>
        </p:txBody>
      </p:sp>
      <p:pic>
        <p:nvPicPr>
          <p:cNvPr id="199" name="Picture 2" descr="Picture 2"/>
          <p:cNvPicPr>
            <a:picLocks noChangeAspect="1"/>
          </p:cNvPicPr>
          <p:nvPr/>
        </p:nvPicPr>
        <p:blipFill>
          <a:blip r:embed="rId2"/>
          <a:stretch>
            <a:fillRect/>
          </a:stretch>
        </p:blipFill>
        <p:spPr>
          <a:xfrm>
            <a:off x="993145" y="654410"/>
            <a:ext cx="10205709" cy="4975281"/>
          </a:xfrm>
          <a:prstGeom prst="rect">
            <a:avLst/>
          </a:prstGeom>
          <a:ln>
            <a:solidFill>
              <a:srgbClr val="000000"/>
            </a:solid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ontent Placeholder 2"/>
          <p:cNvSpPr txBox="1">
            <a:spLocks noGrp="1"/>
          </p:cNvSpPr>
          <p:nvPr>
            <p:ph type="body" sz="quarter" idx="1"/>
          </p:nvPr>
        </p:nvSpPr>
        <p:spPr>
          <a:xfrm>
            <a:off x="1006837" y="4034790"/>
            <a:ext cx="10178324" cy="1562889"/>
          </a:xfrm>
          <a:prstGeom prst="rect">
            <a:avLst/>
          </a:prstGeom>
        </p:spPr>
        <p:txBody>
          <a:bodyPr anchor="ctr"/>
          <a:lstStyle>
            <a:lvl1pPr algn="ctr">
              <a:lnSpc>
                <a:spcPct val="90000"/>
              </a:lnSpc>
              <a:spcBef>
                <a:spcPts val="0"/>
              </a:spcBef>
              <a:buSzTx/>
              <a:buNone/>
              <a:defRPr sz="3900" b="1">
                <a:solidFill>
                  <a:schemeClr val="accent3"/>
                </a:solidFill>
              </a:defRPr>
            </a:lvl1pPr>
          </a:lstStyle>
          <a:p>
            <a:r>
              <a:t>Section 2: Why do we need a Life Cycle?</a:t>
            </a:r>
          </a:p>
        </p:txBody>
      </p:sp>
      <p:pic>
        <p:nvPicPr>
          <p:cNvPr id="202" name="Picture 2" descr="Picture 2"/>
          <p:cNvPicPr>
            <a:picLocks noChangeAspect="1"/>
          </p:cNvPicPr>
          <p:nvPr/>
        </p:nvPicPr>
        <p:blipFill>
          <a:blip r:embed="rId2"/>
          <a:stretch>
            <a:fillRect/>
          </a:stretch>
        </p:blipFill>
        <p:spPr>
          <a:xfrm>
            <a:off x="4259341" y="448791"/>
            <a:ext cx="3387217" cy="338721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 name="Picture 2"/>
          <p:cNvGrpSpPr/>
          <p:nvPr/>
        </p:nvGrpSpPr>
        <p:grpSpPr>
          <a:xfrm>
            <a:off x="5641183" y="2626074"/>
            <a:ext cx="6096002" cy="2696055"/>
            <a:chOff x="0" y="0"/>
            <a:chExt cx="6096001" cy="2696053"/>
          </a:xfrm>
        </p:grpSpPr>
        <p:sp>
          <p:nvSpPr>
            <p:cNvPr id="204" name="Rectangle"/>
            <p:cNvSpPr/>
            <p:nvPr/>
          </p:nvSpPr>
          <p:spPr>
            <a:xfrm>
              <a:off x="0" y="0"/>
              <a:ext cx="6096002" cy="2696054"/>
            </a:xfrm>
            <a:prstGeom prst="rect">
              <a:avLst/>
            </a:prstGeom>
            <a:solidFill>
              <a:srgbClr val="000000"/>
            </a:solidFill>
            <a:ln w="12700" cap="flat">
              <a:noFill/>
              <a:miter lim="400000"/>
            </a:ln>
            <a:effectLst/>
          </p:spPr>
          <p:txBody>
            <a:bodyPr wrap="square" lIns="45719" tIns="45719" rIns="45719" bIns="45719" numCol="1" anchor="ctr">
              <a:noAutofit/>
            </a:bodyPr>
            <a:lstStyle/>
            <a:p>
              <a:endParaRPr/>
            </a:p>
          </p:txBody>
        </p:sp>
        <p:pic>
          <p:nvPicPr>
            <p:cNvPr id="205" name="image14.png" descr="image14.png"/>
            <p:cNvPicPr>
              <a:picLocks noChangeAspect="1"/>
            </p:cNvPicPr>
            <p:nvPr/>
          </p:nvPicPr>
          <p:blipFill>
            <a:blip r:embed="rId3"/>
            <a:srcRect l="5333" b="2115"/>
            <a:stretch>
              <a:fillRect/>
            </a:stretch>
          </p:blipFill>
          <p:spPr>
            <a:xfrm>
              <a:off x="0" y="0"/>
              <a:ext cx="6096002" cy="2696054"/>
            </a:xfrm>
            <a:prstGeom prst="rect">
              <a:avLst/>
            </a:prstGeom>
            <a:ln w="9525" cap="flat">
              <a:solidFill>
                <a:srgbClr val="000000"/>
              </a:solidFill>
              <a:prstDash val="solid"/>
              <a:round/>
            </a:ln>
            <a:effectLst/>
          </p:spPr>
        </p:pic>
      </p:grpSp>
      <p:sp>
        <p:nvSpPr>
          <p:cNvPr id="207" name="Rectangle 3"/>
          <p:cNvSpPr txBox="1">
            <a:spLocks noGrp="1"/>
          </p:cNvSpPr>
          <p:nvPr>
            <p:ph type="title"/>
          </p:nvPr>
        </p:nvSpPr>
        <p:spPr>
          <a:xfrm>
            <a:off x="374073" y="310767"/>
            <a:ext cx="10178323" cy="983895"/>
          </a:xfrm>
          <a:prstGeom prst="rect">
            <a:avLst/>
          </a:prstGeom>
        </p:spPr>
        <p:txBody>
          <a:bodyPr/>
          <a:lstStyle/>
          <a:p>
            <a:r>
              <a:rPr dirty="0"/>
              <a:t>What is Data Mining?</a:t>
            </a:r>
          </a:p>
        </p:txBody>
      </p:sp>
      <p:sp>
        <p:nvSpPr>
          <p:cNvPr id="208" name="Rectangle 4"/>
          <p:cNvSpPr txBox="1">
            <a:spLocks noGrp="1"/>
          </p:cNvSpPr>
          <p:nvPr>
            <p:ph type="body" sz="half" idx="1"/>
          </p:nvPr>
        </p:nvSpPr>
        <p:spPr>
          <a:xfrm>
            <a:off x="374073" y="1616472"/>
            <a:ext cx="4561610" cy="4035829"/>
          </a:xfrm>
          <a:prstGeom prst="rect">
            <a:avLst/>
          </a:prstGeom>
        </p:spPr>
        <p:txBody>
          <a:bodyPr/>
          <a:lstStyle/>
          <a:p>
            <a:pPr>
              <a:lnSpc>
                <a:spcPct val="95000"/>
              </a:lnSpc>
              <a:spcBef>
                <a:spcPts val="400"/>
              </a:spcBef>
              <a:defRPr sz="2000"/>
            </a:pPr>
            <a:r>
              <a:rPr dirty="0"/>
              <a:t>Many definitions:</a:t>
            </a:r>
            <a:endParaRPr lang="en-GB" dirty="0"/>
          </a:p>
          <a:p>
            <a:pPr>
              <a:lnSpc>
                <a:spcPct val="95000"/>
              </a:lnSpc>
              <a:spcBef>
                <a:spcPts val="400"/>
              </a:spcBef>
              <a:defRPr sz="2000"/>
            </a:pPr>
            <a:endParaRPr dirty="0"/>
          </a:p>
          <a:p>
            <a:pPr marL="451904" indent="-389615">
              <a:lnSpc>
                <a:spcPct val="95000"/>
              </a:lnSpc>
              <a:spcBef>
                <a:spcPts val="500"/>
              </a:spcBef>
              <a:defRPr sz="2000" b="1"/>
            </a:pPr>
            <a:r>
              <a:rPr dirty="0"/>
              <a:t>Definition 1: </a:t>
            </a:r>
            <a:r>
              <a:rPr b="0" dirty="0"/>
              <a:t>Non-trivial extraction of implicit, previously unknown, and potentially useful information from data</a:t>
            </a:r>
          </a:p>
          <a:p>
            <a:pPr marL="451904" indent="-389615">
              <a:lnSpc>
                <a:spcPct val="95000"/>
              </a:lnSpc>
              <a:spcBef>
                <a:spcPts val="2000"/>
              </a:spcBef>
              <a:defRPr sz="2000" b="1"/>
            </a:pPr>
            <a:r>
              <a:rPr dirty="0"/>
              <a:t>Definition 2: </a:t>
            </a:r>
            <a:r>
              <a:rPr b="0" dirty="0"/>
              <a:t>Exploration &amp; analysis, by automatic or semi-automatic means, </a:t>
            </a:r>
            <a:r>
              <a:rPr sz="1800" b="0" dirty="0"/>
              <a:t>of</a:t>
            </a:r>
            <a:r>
              <a:rPr b="0" dirty="0"/>
              <a:t> large quantities of data to discover meaningful patterns </a:t>
            </a:r>
            <a:br>
              <a:rPr b="0" dirty="0"/>
            </a:br>
            <a:endParaRPr b="0" dirty="0"/>
          </a:p>
        </p:txBody>
      </p:sp>
      <p:sp>
        <p:nvSpPr>
          <p:cNvPr id="209" name="Slide Number Placeholder 3"/>
          <p:cNvSpPr txBox="1">
            <a:spLocks noGrp="1"/>
          </p:cNvSpPr>
          <p:nvPr>
            <p:ph type="sldNum" sz="quarter" idx="2"/>
          </p:nvPr>
        </p:nvSpPr>
        <p:spPr>
          <a:xfrm>
            <a:off x="10993159" y="6389201"/>
            <a:ext cx="360642"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80000"/>
              </a:lnSpc>
              <a:spcBef>
                <a:spcPts val="800"/>
              </a:spcBef>
            </a:lvl1pPr>
          </a:lstStyle>
          <a:p>
            <a:fld id="{86CB4B4D-7CA3-9044-876B-883B54F8677D}" type="slidenum">
              <a:rPr/>
              <a:t>16</a:t>
            </a:fld>
            <a:endParaRPr/>
          </a:p>
        </p:txBody>
      </p:sp>
      <p:sp>
        <p:nvSpPr>
          <p:cNvPr id="210" name="Text Box 6"/>
          <p:cNvSpPr txBox="1"/>
          <p:nvPr/>
        </p:nvSpPr>
        <p:spPr>
          <a:xfrm>
            <a:off x="6874754" y="5460650"/>
            <a:ext cx="4194884" cy="383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1951" tIns="51951" rIns="51951" bIns="51951">
            <a:spAutoFit/>
          </a:bodyPr>
          <a:lstStyle>
            <a:lvl1pPr>
              <a:spcBef>
                <a:spcPts val="1000"/>
              </a:spcBef>
              <a:defRPr b="1"/>
            </a:lvl1pPr>
          </a:lstStyle>
          <a:p>
            <a:r>
              <a:t>Knowledge Discovery Process</a:t>
            </a:r>
          </a:p>
        </p:txBody>
      </p:sp>
      <p:pic>
        <p:nvPicPr>
          <p:cNvPr id="211" name="Picture 2" descr="Picture 2"/>
          <p:cNvPicPr>
            <a:picLocks noChangeAspect="1"/>
          </p:cNvPicPr>
          <p:nvPr/>
        </p:nvPicPr>
        <p:blipFill>
          <a:blip r:embed="rId4"/>
          <a:stretch>
            <a:fillRect/>
          </a:stretch>
        </p:blipFill>
        <p:spPr>
          <a:xfrm>
            <a:off x="10351465" y="119080"/>
            <a:ext cx="1307137" cy="1307138"/>
          </a:xfrm>
          <a:prstGeom prst="rect">
            <a:avLst/>
          </a:prstGeom>
          <a:ln w="12700">
            <a:miter lim="400000"/>
          </a:ln>
        </p:spPr>
      </p:pic>
      <p:sp>
        <p:nvSpPr>
          <p:cNvPr id="212" name="TextBox 4"/>
          <p:cNvSpPr txBox="1"/>
          <p:nvPr/>
        </p:nvSpPr>
        <p:spPr>
          <a:xfrm>
            <a:off x="419792" y="6436545"/>
            <a:ext cx="600456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FAFBFD"/>
                </a:solidFill>
              </a:defRPr>
            </a:lvl1pPr>
          </a:lstStyle>
          <a:p>
            <a:r>
              <a:t>https://youtu.be/0PDq4wYZqP0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advAuto="0"/>
      <p:bldP spid="21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
          <p:cNvSpPr txBox="1">
            <a:spLocks noGrp="1"/>
          </p:cNvSpPr>
          <p:nvPr>
            <p:ph type="title"/>
          </p:nvPr>
        </p:nvSpPr>
        <p:spPr>
          <a:xfrm>
            <a:off x="959249" y="233064"/>
            <a:ext cx="11210926" cy="744837"/>
          </a:xfrm>
          <a:prstGeom prst="rect">
            <a:avLst/>
          </a:prstGeom>
        </p:spPr>
        <p:txBody>
          <a:bodyPr/>
          <a:lstStyle>
            <a:lvl1pPr>
              <a:defRPr sz="3900"/>
            </a:lvl1pPr>
          </a:lstStyle>
          <a:p>
            <a:r>
              <a:rPr dirty="0"/>
              <a:t>Knowledge Discovery in Databases (KDD)</a:t>
            </a:r>
          </a:p>
        </p:txBody>
      </p:sp>
      <p:sp>
        <p:nvSpPr>
          <p:cNvPr id="217"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17</a:t>
            </a:fld>
            <a:endParaRPr/>
          </a:p>
        </p:txBody>
      </p:sp>
      <p:sp>
        <p:nvSpPr>
          <p:cNvPr id="218" name="TextBox 2"/>
          <p:cNvSpPr txBox="1"/>
          <p:nvPr/>
        </p:nvSpPr>
        <p:spPr>
          <a:xfrm>
            <a:off x="1004969" y="1136101"/>
            <a:ext cx="9957349"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solidFill>
                  <a:srgbClr val="424242"/>
                </a:solidFill>
              </a:defRPr>
            </a:lvl1pPr>
          </a:lstStyle>
          <a:p>
            <a:r>
              <a:rPr dirty="0"/>
              <a:t>KDD is a </a:t>
            </a:r>
            <a:r>
              <a:rPr lang="en-IE" dirty="0"/>
              <a:t>standardised</a:t>
            </a:r>
            <a:r>
              <a:rPr dirty="0"/>
              <a:t> process in data mining to find </a:t>
            </a:r>
            <a:r>
              <a:rPr lang="en-IE" dirty="0"/>
              <a:t>help</a:t>
            </a:r>
            <a:r>
              <a:rPr dirty="0" err="1"/>
              <a:t>ful</a:t>
            </a:r>
            <a:r>
              <a:rPr dirty="0"/>
              <a:t> information in the data.</a:t>
            </a:r>
          </a:p>
        </p:txBody>
      </p:sp>
      <p:pic>
        <p:nvPicPr>
          <p:cNvPr id="219" name="Picture 2" descr="Picture 2"/>
          <p:cNvPicPr>
            <a:picLocks noChangeAspect="1"/>
          </p:cNvPicPr>
          <p:nvPr/>
        </p:nvPicPr>
        <p:blipFill>
          <a:blip r:embed="rId2"/>
          <a:stretch>
            <a:fillRect/>
          </a:stretch>
        </p:blipFill>
        <p:spPr>
          <a:xfrm>
            <a:off x="1035050" y="2229885"/>
            <a:ext cx="10121900" cy="2743201"/>
          </a:xfrm>
          <a:prstGeom prst="rect">
            <a:avLst/>
          </a:prstGeom>
          <a:ln>
            <a:solidFill>
              <a:srgbClr val="000000"/>
            </a:solidFill>
          </a:ln>
        </p:spPr>
      </p:pic>
      <p:sp>
        <p:nvSpPr>
          <p:cNvPr id="220" name="TextBox 5"/>
          <p:cNvSpPr txBox="1"/>
          <p:nvPr/>
        </p:nvSpPr>
        <p:spPr>
          <a:xfrm>
            <a:off x="1004969" y="5235871"/>
            <a:ext cx="10106261"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222222"/>
                </a:solidFill>
                <a:latin typeface="Arial"/>
                <a:ea typeface="Arial"/>
                <a:cs typeface="Arial"/>
                <a:sym typeface="Arial"/>
              </a:defRPr>
            </a:pPr>
            <a:r>
              <a:t>Gullo, Francesco. "From patterns in data to knowledge discovery: What data mining can do." </a:t>
            </a:r>
            <a:r>
              <a:rPr i="1"/>
              <a:t>Physics Procedia</a:t>
            </a:r>
            <a:r>
              <a:t> 62 (2015): 18-22.</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 descr="Picture 2"/>
          <p:cNvPicPr>
            <a:picLocks noChangeAspect="1"/>
          </p:cNvPicPr>
          <p:nvPr/>
        </p:nvPicPr>
        <p:blipFill>
          <a:blip r:embed="rId2"/>
          <a:stretch>
            <a:fillRect/>
          </a:stretch>
        </p:blipFill>
        <p:spPr>
          <a:xfrm>
            <a:off x="6470072" y="2340442"/>
            <a:ext cx="5320824" cy="2177116"/>
          </a:xfrm>
          <a:prstGeom prst="rect">
            <a:avLst/>
          </a:prstGeom>
          <a:ln>
            <a:solidFill>
              <a:srgbClr val="000000"/>
            </a:solidFill>
          </a:ln>
        </p:spPr>
      </p:pic>
      <p:sp>
        <p:nvSpPr>
          <p:cNvPr id="223" name="Rectangle 4"/>
          <p:cNvSpPr txBox="1">
            <a:spLocks noGrp="1"/>
          </p:cNvSpPr>
          <p:nvPr>
            <p:ph type="title"/>
          </p:nvPr>
        </p:nvSpPr>
        <p:spPr>
          <a:xfrm>
            <a:off x="401105" y="279324"/>
            <a:ext cx="10178323" cy="838369"/>
          </a:xfrm>
          <a:prstGeom prst="rect">
            <a:avLst/>
          </a:prstGeom>
        </p:spPr>
        <p:txBody>
          <a:bodyPr/>
          <a:lstStyle/>
          <a:p>
            <a:r>
              <a:t>Steps of a KDD Process </a:t>
            </a:r>
          </a:p>
        </p:txBody>
      </p:sp>
      <p:sp>
        <p:nvSpPr>
          <p:cNvPr id="224" name="Rectangle 5"/>
          <p:cNvSpPr txBox="1">
            <a:spLocks noGrp="1"/>
          </p:cNvSpPr>
          <p:nvPr>
            <p:ph type="body" sz="half" idx="1"/>
          </p:nvPr>
        </p:nvSpPr>
        <p:spPr>
          <a:xfrm>
            <a:off x="401104" y="1316723"/>
            <a:ext cx="5930051" cy="4622837"/>
          </a:xfrm>
          <a:prstGeom prst="rect">
            <a:avLst/>
          </a:prstGeom>
        </p:spPr>
        <p:txBody>
          <a:bodyPr/>
          <a:lstStyle/>
          <a:p>
            <a:pPr marL="584424" indent="-584424">
              <a:lnSpc>
                <a:spcPct val="96000"/>
              </a:lnSpc>
              <a:buFontTx/>
              <a:buAutoNum type="arabicPeriod"/>
              <a:defRPr sz="2200"/>
            </a:pPr>
            <a:r>
              <a:rPr dirty="0"/>
              <a:t>Learning the application domain</a:t>
            </a:r>
            <a:endParaRPr sz="2500" dirty="0"/>
          </a:p>
          <a:p>
            <a:pPr lvl="1">
              <a:lnSpc>
                <a:spcPct val="96000"/>
              </a:lnSpc>
              <a:spcBef>
                <a:spcPts val="500"/>
              </a:spcBef>
              <a:buFontTx/>
              <a:buChar char="▪"/>
              <a:defRPr sz="1900"/>
            </a:pPr>
            <a:r>
              <a:rPr dirty="0"/>
              <a:t>Relevant prior knowledge and goals of </a:t>
            </a:r>
            <a:r>
              <a:rPr lang="en-IE" dirty="0"/>
              <a:t>the application</a:t>
            </a:r>
            <a:endParaRPr sz="2500" dirty="0"/>
          </a:p>
          <a:p>
            <a:pPr marL="584424" indent="-584424">
              <a:lnSpc>
                <a:spcPct val="96000"/>
              </a:lnSpc>
              <a:buFontTx/>
              <a:buAutoNum type="arabicPeriod"/>
              <a:defRPr sz="2200"/>
            </a:pPr>
            <a:r>
              <a:rPr dirty="0"/>
              <a:t>Creating a target data set: data selection</a:t>
            </a:r>
            <a:endParaRPr sz="2500" dirty="0"/>
          </a:p>
          <a:p>
            <a:pPr marL="584424" indent="-584424">
              <a:lnSpc>
                <a:spcPct val="96000"/>
              </a:lnSpc>
              <a:buFontTx/>
              <a:buAutoNum type="arabicPeriod"/>
              <a:defRPr sz="2200"/>
            </a:pPr>
            <a:r>
              <a:rPr dirty="0"/>
              <a:t>Data cleaning and preprocessing </a:t>
            </a:r>
            <a:endParaRPr sz="2500" dirty="0"/>
          </a:p>
          <a:p>
            <a:pPr lvl="1">
              <a:lnSpc>
                <a:spcPct val="96000"/>
              </a:lnSpc>
              <a:spcBef>
                <a:spcPts val="500"/>
              </a:spcBef>
              <a:buFontTx/>
              <a:buChar char="▪"/>
              <a:defRPr sz="1900"/>
            </a:pPr>
            <a:r>
              <a:rPr dirty="0"/>
              <a:t>It may take 70% of </a:t>
            </a:r>
            <a:r>
              <a:rPr lang="en-IE" dirty="0"/>
              <a:t>the effort!</a:t>
            </a:r>
            <a:endParaRPr sz="2500" dirty="0"/>
          </a:p>
          <a:p>
            <a:pPr marL="584424" indent="-584424">
              <a:lnSpc>
                <a:spcPct val="96000"/>
              </a:lnSpc>
              <a:buFontTx/>
              <a:buAutoNum type="arabicPeriod"/>
              <a:defRPr sz="2200"/>
            </a:pPr>
            <a:r>
              <a:rPr dirty="0"/>
              <a:t>Data reduction and transformation</a:t>
            </a:r>
            <a:endParaRPr sz="2500" dirty="0"/>
          </a:p>
          <a:p>
            <a:pPr lvl="1">
              <a:lnSpc>
                <a:spcPct val="96000"/>
              </a:lnSpc>
              <a:spcBef>
                <a:spcPts val="500"/>
              </a:spcBef>
              <a:buFontTx/>
              <a:buChar char="▪"/>
              <a:defRPr sz="1900"/>
            </a:pPr>
            <a:r>
              <a:rPr dirty="0"/>
              <a:t>Find useful features, dimensionality/variable reduction</a:t>
            </a:r>
            <a:endParaRPr sz="2500" dirty="0"/>
          </a:p>
          <a:p>
            <a:pPr marL="584424" indent="-584424">
              <a:lnSpc>
                <a:spcPct val="96000"/>
              </a:lnSpc>
              <a:buFontTx/>
              <a:buAutoNum type="arabicPeriod"/>
              <a:defRPr sz="2200"/>
            </a:pPr>
            <a:r>
              <a:rPr dirty="0"/>
              <a:t>Choosing functions of data mining </a:t>
            </a:r>
            <a:endParaRPr sz="2500" dirty="0"/>
          </a:p>
          <a:p>
            <a:pPr lvl="1">
              <a:lnSpc>
                <a:spcPct val="96000"/>
              </a:lnSpc>
              <a:spcBef>
                <a:spcPts val="500"/>
              </a:spcBef>
              <a:buFontTx/>
              <a:buChar char="▪"/>
              <a:defRPr sz="1900"/>
            </a:pPr>
            <a:r>
              <a:rPr dirty="0"/>
              <a:t>Classification, regression, clustering, etc.</a:t>
            </a:r>
          </a:p>
        </p:txBody>
      </p:sp>
      <p:sp>
        <p:nvSpPr>
          <p:cNvPr id="225"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
          <p:cNvSpPr txBox="1">
            <a:spLocks noGrp="1"/>
          </p:cNvSpPr>
          <p:nvPr>
            <p:ph type="title"/>
          </p:nvPr>
        </p:nvSpPr>
        <p:spPr>
          <a:xfrm>
            <a:off x="481718" y="382192"/>
            <a:ext cx="10178323" cy="742360"/>
          </a:xfrm>
          <a:prstGeom prst="rect">
            <a:avLst/>
          </a:prstGeom>
        </p:spPr>
        <p:txBody>
          <a:bodyPr/>
          <a:lstStyle>
            <a:lvl1pPr defTabSz="868680">
              <a:defRPr sz="4180"/>
            </a:lvl1pPr>
          </a:lstStyle>
          <a:p>
            <a:r>
              <a:t>Steps of a KDD Process </a:t>
            </a:r>
          </a:p>
        </p:txBody>
      </p:sp>
      <p:sp>
        <p:nvSpPr>
          <p:cNvPr id="228" name="Rectangle 3"/>
          <p:cNvSpPr txBox="1">
            <a:spLocks noGrp="1"/>
          </p:cNvSpPr>
          <p:nvPr>
            <p:ph type="body" sz="half" idx="1"/>
          </p:nvPr>
        </p:nvSpPr>
        <p:spPr>
          <a:xfrm>
            <a:off x="464432" y="2007109"/>
            <a:ext cx="5334001" cy="3593592"/>
          </a:xfrm>
          <a:prstGeom prst="rect">
            <a:avLst/>
          </a:prstGeom>
        </p:spPr>
        <p:txBody>
          <a:bodyPr/>
          <a:lstStyle/>
          <a:p>
            <a:pPr marL="584424" indent="-584424">
              <a:lnSpc>
                <a:spcPct val="108000"/>
              </a:lnSpc>
              <a:buFontTx/>
              <a:buAutoNum type="arabicPeriod" startAt="6"/>
              <a:defRPr sz="2200"/>
            </a:pPr>
            <a:r>
              <a:t>Choosing the mining algorithm(s)</a:t>
            </a:r>
            <a:endParaRPr sz="2500"/>
          </a:p>
          <a:p>
            <a:pPr marL="584424" indent="-584424">
              <a:lnSpc>
                <a:spcPct val="108000"/>
              </a:lnSpc>
              <a:buFontTx/>
              <a:buAutoNum type="arabicPeriod" startAt="7"/>
              <a:defRPr sz="2200"/>
            </a:pPr>
            <a:r>
              <a:t>Data mining: search for patterns of interest</a:t>
            </a:r>
            <a:endParaRPr sz="2500"/>
          </a:p>
          <a:p>
            <a:pPr marL="584424" indent="-584424">
              <a:lnSpc>
                <a:spcPct val="108000"/>
              </a:lnSpc>
              <a:buFontTx/>
              <a:buAutoNum type="arabicPeriod" startAt="8"/>
              <a:defRPr sz="2200"/>
            </a:pPr>
            <a:r>
              <a:t>Pattern evaluation and knowledge presentation</a:t>
            </a:r>
            <a:endParaRPr sz="2500"/>
          </a:p>
          <a:p>
            <a:pPr lvl="1">
              <a:lnSpc>
                <a:spcPct val="108000"/>
              </a:lnSpc>
              <a:spcBef>
                <a:spcPts val="500"/>
              </a:spcBef>
              <a:buFontTx/>
              <a:buChar char="▪"/>
              <a:defRPr sz="1900"/>
            </a:pPr>
            <a:r>
              <a:t>Visualisation, transformation, removing redundant patterns, etc.</a:t>
            </a:r>
            <a:endParaRPr sz="2500"/>
          </a:p>
          <a:p>
            <a:pPr marL="584424" indent="-584424">
              <a:lnSpc>
                <a:spcPct val="108000"/>
              </a:lnSpc>
              <a:buFontTx/>
              <a:buAutoNum type="arabicPeriod" startAt="9"/>
              <a:defRPr sz="2200"/>
            </a:pPr>
            <a:r>
              <a:t>Use of discovered knowledge</a:t>
            </a:r>
          </a:p>
        </p:txBody>
      </p:sp>
      <p:pic>
        <p:nvPicPr>
          <p:cNvPr id="229" name="Picture 2" descr="Picture 2"/>
          <p:cNvPicPr>
            <a:picLocks noChangeAspect="1"/>
          </p:cNvPicPr>
          <p:nvPr/>
        </p:nvPicPr>
        <p:blipFill>
          <a:blip r:embed="rId2"/>
          <a:stretch>
            <a:fillRect/>
          </a:stretch>
        </p:blipFill>
        <p:spPr>
          <a:xfrm>
            <a:off x="5798432" y="3038288"/>
            <a:ext cx="6262478" cy="2562412"/>
          </a:xfrm>
          <a:prstGeom prst="rect">
            <a:avLst/>
          </a:prstGeom>
          <a:ln>
            <a:solidFill>
              <a:srgbClr val="000000"/>
            </a:solidFill>
          </a:ln>
        </p:spPr>
      </p:pic>
      <p:pic>
        <p:nvPicPr>
          <p:cNvPr id="230" name="Picture 2" descr="Picture 2"/>
          <p:cNvPicPr>
            <a:picLocks noChangeAspect="1"/>
          </p:cNvPicPr>
          <p:nvPr/>
        </p:nvPicPr>
        <p:blipFill>
          <a:blip r:embed="rId3"/>
          <a:stretch>
            <a:fillRect/>
          </a:stretch>
        </p:blipFill>
        <p:spPr>
          <a:xfrm>
            <a:off x="9890083" y="382192"/>
            <a:ext cx="1539918" cy="1539918"/>
          </a:xfrm>
          <a:prstGeom prst="rect">
            <a:avLst/>
          </a:prstGeom>
          <a:ln w="12700">
            <a:miter lim="400000"/>
          </a:ln>
        </p:spPr>
      </p:pic>
      <p:sp>
        <p:nvSpPr>
          <p:cNvPr id="231" name="TextBox 2"/>
          <p:cNvSpPr txBox="1"/>
          <p:nvPr/>
        </p:nvSpPr>
        <p:spPr>
          <a:xfrm>
            <a:off x="6227522" y="2003537"/>
            <a:ext cx="5704306" cy="342266"/>
          </a:xfrm>
          <a:prstGeom prst="rect">
            <a:avLst/>
          </a:prstGeom>
          <a:solidFill>
            <a:srgbClr val="FFFCC2"/>
          </a:solidFill>
          <a:ln>
            <a:solidFill>
              <a:srgbClr val="007B86"/>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One of the ideas of KDD is to automate the boring stuff!</a:t>
            </a:r>
          </a:p>
        </p:txBody>
      </p:sp>
      <p:sp>
        <p:nvSpPr>
          <p:cNvPr id="232"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lstStyle/>
          <a:p>
            <a:r>
              <a:t>Lesson Outline</a:t>
            </a:r>
          </a:p>
        </p:txBody>
      </p:sp>
      <p:sp>
        <p:nvSpPr>
          <p:cNvPr id="128" name="Content Placeholder 2"/>
          <p:cNvSpPr txBox="1">
            <a:spLocks noGrp="1"/>
          </p:cNvSpPr>
          <p:nvPr>
            <p:ph type="body" idx="1"/>
          </p:nvPr>
        </p:nvSpPr>
        <p:spPr>
          <a:xfrm>
            <a:off x="838200" y="1690688"/>
            <a:ext cx="10298449" cy="4351338"/>
          </a:xfrm>
          <a:prstGeom prst="rect">
            <a:avLst/>
          </a:prstGeom>
        </p:spPr>
        <p:txBody>
          <a:bodyPr/>
          <a:lstStyle/>
          <a:p>
            <a:pPr>
              <a:lnSpc>
                <a:spcPct val="100000"/>
              </a:lnSpc>
              <a:defRPr sz="2400"/>
            </a:pPr>
            <a:r>
              <a:rPr dirty="0"/>
              <a:t>Section 1: Understanding the data</a:t>
            </a:r>
          </a:p>
          <a:p>
            <a:pPr>
              <a:lnSpc>
                <a:spcPct val="100000"/>
              </a:lnSpc>
              <a:defRPr sz="2400"/>
            </a:pPr>
            <a:r>
              <a:rPr dirty="0"/>
              <a:t>Section 2: Why do we need a Life Cycle?</a:t>
            </a:r>
          </a:p>
          <a:p>
            <a:pPr>
              <a:lnSpc>
                <a:spcPct val="100000"/>
              </a:lnSpc>
              <a:defRPr sz="2400"/>
            </a:pPr>
            <a:r>
              <a:rPr dirty="0"/>
              <a:t>Section 3: Cross-Industry Standard Process for Data Mining (CRISP-DM)</a:t>
            </a:r>
          </a:p>
          <a:p>
            <a:pPr>
              <a:lnSpc>
                <a:spcPct val="100000"/>
              </a:lnSpc>
              <a:defRPr sz="2400"/>
            </a:pPr>
            <a:r>
              <a:rPr dirty="0"/>
              <a:t>Section 4: CRISP-DM main steps</a:t>
            </a:r>
          </a:p>
          <a:p>
            <a:pPr>
              <a:lnSpc>
                <a:spcPct val="100000"/>
              </a:lnSpc>
              <a:defRPr sz="2400"/>
            </a:pPr>
            <a:r>
              <a:rPr dirty="0"/>
              <a:t>Section 5: CRISP-DM Documentation</a:t>
            </a:r>
          </a:p>
        </p:txBody>
      </p:sp>
      <p:sp>
        <p:nvSpPr>
          <p:cNvPr id="129" name="Slide Number Placeholder 3"/>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p:cNvSpPr txBox="1">
            <a:spLocks noGrp="1"/>
          </p:cNvSpPr>
          <p:nvPr>
            <p:ph type="title"/>
          </p:nvPr>
        </p:nvSpPr>
        <p:spPr>
          <a:xfrm>
            <a:off x="838200" y="196343"/>
            <a:ext cx="10515600" cy="1325564"/>
          </a:xfrm>
          <a:prstGeom prst="rect">
            <a:avLst/>
          </a:prstGeom>
        </p:spPr>
        <p:txBody>
          <a:bodyPr/>
          <a:lstStyle>
            <a:lvl1pPr>
              <a:defRPr sz="4200">
                <a:solidFill>
                  <a:srgbClr val="000000"/>
                </a:solidFill>
              </a:defRPr>
            </a:lvl1pPr>
          </a:lstStyle>
          <a:p>
            <a:r>
              <a:t>The KDD Process</a:t>
            </a:r>
          </a:p>
        </p:txBody>
      </p:sp>
      <p:pic>
        <p:nvPicPr>
          <p:cNvPr id="235" name="Picture 2" descr="Picture 2"/>
          <p:cNvPicPr>
            <a:picLocks noChangeAspect="1"/>
          </p:cNvPicPr>
          <p:nvPr/>
        </p:nvPicPr>
        <p:blipFill>
          <a:blip r:embed="rId2"/>
          <a:stretch>
            <a:fillRect/>
          </a:stretch>
        </p:blipFill>
        <p:spPr>
          <a:xfrm>
            <a:off x="1016608" y="1521906"/>
            <a:ext cx="10648461" cy="4357688"/>
          </a:xfrm>
          <a:prstGeom prst="rect">
            <a:avLst/>
          </a:prstGeom>
          <a:ln>
            <a:solidFill>
              <a:srgbClr val="000000"/>
            </a:solidFill>
          </a:ln>
        </p:spPr>
      </p:pic>
      <p:sp>
        <p:nvSpPr>
          <p:cNvPr id="236" name="Oval 3"/>
          <p:cNvSpPr/>
          <p:nvPr/>
        </p:nvSpPr>
        <p:spPr>
          <a:xfrm rot="20682781">
            <a:off x="1317430" y="2754745"/>
            <a:ext cx="6228339" cy="3117791"/>
          </a:xfrm>
          <a:prstGeom prst="ellipse">
            <a:avLst/>
          </a:prstGeom>
          <a:solidFill>
            <a:srgbClr val="6359A6">
              <a:alpha val="30196"/>
            </a:srgbClr>
          </a:solidFill>
          <a:ln w="25400">
            <a:solidFill>
              <a:srgbClr val="000000"/>
            </a:solidFill>
            <a:tailEnd type="triangle"/>
          </a:ln>
        </p:spPr>
        <p:txBody>
          <a:bodyPr lIns="45719" rIns="45719" anchor="ctr"/>
          <a:lstStyle/>
          <a:p>
            <a:pPr>
              <a:defRPr sz="2400"/>
            </a:pPr>
            <a:endParaRPr/>
          </a:p>
        </p:txBody>
      </p:sp>
      <p:sp>
        <p:nvSpPr>
          <p:cNvPr id="237" name="Right Arrow 1"/>
          <p:cNvSpPr/>
          <p:nvPr/>
        </p:nvSpPr>
        <p:spPr>
          <a:xfrm rot="8090329">
            <a:off x="5202173" y="1565013"/>
            <a:ext cx="1735391" cy="292249"/>
          </a:xfrm>
          <a:prstGeom prst="rightArrow">
            <a:avLst>
              <a:gd name="adj1" fmla="val 50000"/>
              <a:gd name="adj2" fmla="val 50000"/>
            </a:avLst>
          </a:prstGeom>
          <a:solidFill>
            <a:schemeClr val="accent1"/>
          </a:solidFill>
          <a:ln w="12700">
            <a:solidFill>
              <a:srgbClr val="00474D"/>
            </a:solidFill>
            <a:miter/>
          </a:ln>
        </p:spPr>
        <p:txBody>
          <a:bodyPr lIns="45719" rIns="45719" anchor="ctr"/>
          <a:lstStyle/>
          <a:p>
            <a:pPr algn="ctr">
              <a:defRPr>
                <a:solidFill>
                  <a:srgbClr val="FAFBFD"/>
                </a:solidFill>
              </a:defRPr>
            </a:pPr>
            <a:endParaRPr/>
          </a:p>
        </p:txBody>
      </p:sp>
      <p:sp>
        <p:nvSpPr>
          <p:cNvPr id="238" name="TextBox 2"/>
          <p:cNvSpPr txBox="1"/>
          <p:nvPr/>
        </p:nvSpPr>
        <p:spPr>
          <a:xfrm>
            <a:off x="6547053" y="497453"/>
            <a:ext cx="4881970"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t>This can take up to 70% of the time</a:t>
            </a:r>
          </a:p>
        </p:txBody>
      </p:sp>
      <p:sp>
        <p:nvSpPr>
          <p:cNvPr id="239"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20</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36"/>
                                        </p:tgtEl>
                                        <p:attrNameLst>
                                          <p:attrName>style.visibility</p:attrName>
                                        </p:attrNameLst>
                                      </p:cBhvr>
                                      <p:to>
                                        <p:strVal val="visible"/>
                                      </p:to>
                                    </p:set>
                                    <p:anim calcmode="lin" valueType="num">
                                      <p:cBhvr>
                                        <p:cTn id="7" dur="1000" fill="hold"/>
                                        <p:tgtEl>
                                          <p:spTgt spid="236"/>
                                        </p:tgtEl>
                                        <p:attrNameLst>
                                          <p:attrName>ppt_w</p:attrName>
                                        </p:attrNameLst>
                                      </p:cBhvr>
                                      <p:tavLst>
                                        <p:tav tm="0">
                                          <p:val>
                                            <p:fltVal val="0"/>
                                          </p:val>
                                        </p:tav>
                                        <p:tav tm="100000">
                                          <p:val>
                                            <p:strVal val="#ppt_w"/>
                                          </p:val>
                                        </p:tav>
                                      </p:tavLst>
                                    </p:anim>
                                    <p:anim calcmode="lin" valueType="num">
                                      <p:cBhvr>
                                        <p:cTn id="8" dur="1000" fill="hold"/>
                                        <p:tgtEl>
                                          <p:spTgt spid="2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2"/>
          <p:cNvSpPr txBox="1">
            <a:spLocks noGrp="1"/>
          </p:cNvSpPr>
          <p:nvPr>
            <p:ph type="title"/>
          </p:nvPr>
        </p:nvSpPr>
        <p:spPr>
          <a:xfrm>
            <a:off x="261902" y="67291"/>
            <a:ext cx="12181890" cy="939857"/>
          </a:xfrm>
          <a:prstGeom prst="rect">
            <a:avLst/>
          </a:prstGeom>
        </p:spPr>
        <p:txBody>
          <a:bodyPr/>
          <a:lstStyle>
            <a:lvl1pPr>
              <a:defRPr sz="4200">
                <a:solidFill>
                  <a:srgbClr val="000000"/>
                </a:solidFill>
              </a:defRPr>
            </a:lvl1pPr>
          </a:lstStyle>
          <a:p>
            <a:r>
              <a:t>The KDD Process – with a Data Warehouse</a:t>
            </a:r>
          </a:p>
        </p:txBody>
      </p:sp>
      <p:grpSp>
        <p:nvGrpSpPr>
          <p:cNvPr id="273" name="Group 17"/>
          <p:cNvGrpSpPr/>
          <p:nvPr/>
        </p:nvGrpSpPr>
        <p:grpSpPr>
          <a:xfrm>
            <a:off x="785360" y="918679"/>
            <a:ext cx="10515386" cy="5396970"/>
            <a:chOff x="0" y="0"/>
            <a:chExt cx="10515384" cy="5396968"/>
          </a:xfrm>
        </p:grpSpPr>
        <p:sp>
          <p:nvSpPr>
            <p:cNvPr id="242" name="Line 3"/>
            <p:cNvSpPr/>
            <p:nvPr/>
          </p:nvSpPr>
          <p:spPr>
            <a:xfrm flipV="1">
              <a:off x="1486200" y="3961375"/>
              <a:ext cx="949043" cy="438567"/>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3" name="Line 4"/>
            <p:cNvSpPr/>
            <p:nvPr/>
          </p:nvSpPr>
          <p:spPr>
            <a:xfrm flipV="1">
              <a:off x="7347483" y="1119984"/>
              <a:ext cx="1159729" cy="537136"/>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4" name="Line 5"/>
            <p:cNvSpPr/>
            <p:nvPr/>
          </p:nvSpPr>
          <p:spPr>
            <a:xfrm flipV="1">
              <a:off x="5802444" y="1979972"/>
              <a:ext cx="778215" cy="359996"/>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5" name="Line 6"/>
            <p:cNvSpPr/>
            <p:nvPr/>
          </p:nvSpPr>
          <p:spPr>
            <a:xfrm flipV="1">
              <a:off x="3911952" y="2655677"/>
              <a:ext cx="1184405" cy="548565"/>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246" name="Text Box 7"/>
            <p:cNvSpPr txBox="1"/>
            <p:nvPr/>
          </p:nvSpPr>
          <p:spPr>
            <a:xfrm>
              <a:off x="1976072" y="4119944"/>
              <a:ext cx="1966084" cy="6648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b="1">
                  <a:solidFill>
                    <a:srgbClr val="002060"/>
                  </a:solidFill>
                  <a:latin typeface="Times New Roman"/>
                  <a:ea typeface="Times New Roman"/>
                  <a:cs typeface="Times New Roman"/>
                  <a:sym typeface="Times New Roman"/>
                </a:defRPr>
              </a:lvl1pPr>
            </a:lstStyle>
            <a:p>
              <a:r>
                <a:t>Cleaning &amp; Integration</a:t>
              </a:r>
            </a:p>
          </p:txBody>
        </p:sp>
        <p:sp>
          <p:nvSpPr>
            <p:cNvPr id="247" name="Text Box 8"/>
            <p:cNvSpPr txBox="1"/>
            <p:nvPr/>
          </p:nvSpPr>
          <p:spPr>
            <a:xfrm>
              <a:off x="8304117" y="1465470"/>
              <a:ext cx="2211268" cy="677551"/>
            </a:xfrm>
            <a:prstGeom prst="rect">
              <a:avLst/>
            </a:prstGeom>
            <a:noFill/>
            <a:ln w="12700" cap="flat">
              <a:solidFill>
                <a:srgbClr val="000000"/>
              </a:solid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b="1">
                  <a:solidFill>
                    <a:srgbClr val="002060"/>
                  </a:solidFill>
                  <a:latin typeface="Times New Roman"/>
                  <a:ea typeface="Times New Roman"/>
                  <a:cs typeface="Times New Roman"/>
                  <a:sym typeface="Times New Roman"/>
                </a:defRPr>
              </a:lvl1pPr>
            </a:lstStyle>
            <a:p>
              <a:r>
                <a:t>Evaluation &amp; Presentation</a:t>
              </a:r>
            </a:p>
          </p:txBody>
        </p:sp>
        <p:grpSp>
          <p:nvGrpSpPr>
            <p:cNvPr id="251" name="AutoShape 9"/>
            <p:cNvGrpSpPr/>
            <p:nvPr/>
          </p:nvGrpSpPr>
          <p:grpSpPr>
            <a:xfrm>
              <a:off x="0" y="4427083"/>
              <a:ext cx="846547" cy="597135"/>
              <a:chOff x="-1" y="0"/>
              <a:chExt cx="846547" cy="597134"/>
            </a:xfrm>
          </p:grpSpPr>
          <p:sp>
            <p:nvSpPr>
              <p:cNvPr id="248" name="Shape"/>
              <p:cNvSpPr/>
              <p:nvPr/>
            </p:nvSpPr>
            <p:spPr>
              <a:xfrm>
                <a:off x="-1" y="0"/>
                <a:ext cx="846547" cy="597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1000">
                    <a:solidFill>
                      <a:srgbClr val="FF0000"/>
                    </a:solidFill>
                  </a:defRPr>
                </a:pPr>
                <a:endParaRPr/>
              </a:p>
            </p:txBody>
          </p:sp>
          <p:sp>
            <p:nvSpPr>
              <p:cNvPr id="249" name="Oval"/>
              <p:cNvSpPr/>
              <p:nvPr/>
            </p:nvSpPr>
            <p:spPr>
              <a:xfrm>
                <a:off x="-1" y="-1"/>
                <a:ext cx="846548" cy="149286"/>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1000">
                    <a:solidFill>
                      <a:srgbClr val="FF0000"/>
                    </a:solidFill>
                  </a:defRPr>
                </a:pPr>
                <a:endParaRPr/>
              </a:p>
            </p:txBody>
          </p:sp>
          <p:sp>
            <p:nvSpPr>
              <p:cNvPr id="250" name="Line"/>
              <p:cNvSpPr/>
              <p:nvPr/>
            </p:nvSpPr>
            <p:spPr>
              <a:xfrm>
                <a:off x="-2" y="0"/>
                <a:ext cx="846548" cy="597134"/>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a:solidFill>
                  <a:srgbClr val="000000"/>
                </a:solidFill>
                <a:prstDash val="solid"/>
                <a:round/>
              </a:ln>
              <a:effectLst/>
            </p:spPr>
            <p:txBody>
              <a:bodyPr wrap="square" lIns="45719" tIns="45719" rIns="45719" bIns="45719" numCol="1" anchor="ctr">
                <a:noAutofit/>
              </a:bodyPr>
              <a:lstStyle/>
              <a:p>
                <a:pPr>
                  <a:defRPr sz="1000">
                    <a:solidFill>
                      <a:srgbClr val="FF0000"/>
                    </a:solidFill>
                  </a:defRPr>
                </a:pPr>
                <a:endParaRPr/>
              </a:p>
            </p:txBody>
          </p:sp>
        </p:grpSp>
        <p:grpSp>
          <p:nvGrpSpPr>
            <p:cNvPr id="255" name="AutoShape 10"/>
            <p:cNvGrpSpPr/>
            <p:nvPr/>
          </p:nvGrpSpPr>
          <p:grpSpPr>
            <a:xfrm>
              <a:off x="933857" y="4427083"/>
              <a:ext cx="846548" cy="597135"/>
              <a:chOff x="-1" y="0"/>
              <a:chExt cx="846547" cy="597134"/>
            </a:xfrm>
          </p:grpSpPr>
          <p:sp>
            <p:nvSpPr>
              <p:cNvPr id="252" name="Shape"/>
              <p:cNvSpPr/>
              <p:nvPr/>
            </p:nvSpPr>
            <p:spPr>
              <a:xfrm>
                <a:off x="-1" y="0"/>
                <a:ext cx="846547" cy="597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1000">
                    <a:solidFill>
                      <a:srgbClr val="FF0000"/>
                    </a:solidFill>
                  </a:defRPr>
                </a:pPr>
                <a:endParaRPr/>
              </a:p>
            </p:txBody>
          </p:sp>
          <p:sp>
            <p:nvSpPr>
              <p:cNvPr id="253" name="Oval"/>
              <p:cNvSpPr/>
              <p:nvPr/>
            </p:nvSpPr>
            <p:spPr>
              <a:xfrm>
                <a:off x="-1" y="-1"/>
                <a:ext cx="846548" cy="149286"/>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1000">
                    <a:solidFill>
                      <a:srgbClr val="FF0000"/>
                    </a:solidFill>
                  </a:defRPr>
                </a:pPr>
                <a:endParaRPr/>
              </a:p>
            </p:txBody>
          </p:sp>
          <p:sp>
            <p:nvSpPr>
              <p:cNvPr id="254" name="Line"/>
              <p:cNvSpPr/>
              <p:nvPr/>
            </p:nvSpPr>
            <p:spPr>
              <a:xfrm>
                <a:off x="-2" y="0"/>
                <a:ext cx="846548" cy="597134"/>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a:solidFill>
                  <a:srgbClr val="000000"/>
                </a:solidFill>
                <a:prstDash val="solid"/>
                <a:round/>
              </a:ln>
              <a:effectLst/>
            </p:spPr>
            <p:txBody>
              <a:bodyPr wrap="square" lIns="45719" tIns="45719" rIns="45719" bIns="45719" numCol="1" anchor="ctr">
                <a:noAutofit/>
              </a:bodyPr>
              <a:lstStyle/>
              <a:p>
                <a:pPr>
                  <a:defRPr sz="1000">
                    <a:solidFill>
                      <a:srgbClr val="FF0000"/>
                    </a:solidFill>
                  </a:defRPr>
                </a:pPr>
                <a:endParaRPr/>
              </a:p>
            </p:txBody>
          </p:sp>
        </p:grpSp>
        <p:grpSp>
          <p:nvGrpSpPr>
            <p:cNvPr id="261" name="AutoShape 11"/>
            <p:cNvGrpSpPr/>
            <p:nvPr/>
          </p:nvGrpSpPr>
          <p:grpSpPr>
            <a:xfrm>
              <a:off x="2511164" y="3194242"/>
              <a:ext cx="1480508" cy="845704"/>
              <a:chOff x="-1" y="0"/>
              <a:chExt cx="1480507" cy="845703"/>
            </a:xfrm>
          </p:grpSpPr>
          <p:grpSp>
            <p:nvGrpSpPr>
              <p:cNvPr id="259" name="Group"/>
              <p:cNvGrpSpPr/>
              <p:nvPr/>
            </p:nvGrpSpPr>
            <p:grpSpPr>
              <a:xfrm>
                <a:off x="-2" y="-1"/>
                <a:ext cx="1480509" cy="845705"/>
                <a:chOff x="-1" y="0"/>
                <a:chExt cx="1480507" cy="845703"/>
              </a:xfrm>
            </p:grpSpPr>
            <p:sp>
              <p:nvSpPr>
                <p:cNvPr id="256" name="Shape"/>
                <p:cNvSpPr/>
                <p:nvPr/>
              </p:nvSpPr>
              <p:spPr>
                <a:xfrm>
                  <a:off x="-2" y="-1"/>
                  <a:ext cx="1480509" cy="84570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a:solidFill>
                        <a:srgbClr val="FAFBFD"/>
                      </a:solidFill>
                    </a:defRPr>
                  </a:pPr>
                  <a:endParaRPr/>
                </a:p>
              </p:txBody>
            </p:sp>
            <p:sp>
              <p:nvSpPr>
                <p:cNvPr id="257" name="Oval"/>
                <p:cNvSpPr/>
                <p:nvPr/>
              </p:nvSpPr>
              <p:spPr>
                <a:xfrm>
                  <a:off x="-1" y="-1"/>
                  <a:ext cx="1480508" cy="211427"/>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AFBFD"/>
                      </a:solidFill>
                    </a:defRPr>
                  </a:pPr>
                  <a:endParaRPr/>
                </a:p>
              </p:txBody>
            </p:sp>
            <p:sp>
              <p:nvSpPr>
                <p:cNvPr id="258" name="Line"/>
                <p:cNvSpPr/>
                <p:nvPr/>
              </p:nvSpPr>
              <p:spPr>
                <a:xfrm>
                  <a:off x="-2" y="-1"/>
                  <a:ext cx="1480508" cy="845705"/>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AFBFD"/>
                      </a:solidFill>
                    </a:defRPr>
                  </a:pPr>
                  <a:endParaRPr/>
                </a:p>
              </p:txBody>
            </p:sp>
          </p:grpSp>
          <p:sp>
            <p:nvSpPr>
              <p:cNvPr id="260" name="Data Warehouse"/>
              <p:cNvSpPr txBox="1"/>
              <p:nvPr/>
            </p:nvSpPr>
            <p:spPr>
              <a:xfrm>
                <a:off x="12700" y="148307"/>
                <a:ext cx="1455105" cy="65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8000" tIns="48000" rIns="48000" bIns="48000" numCol="1" anchor="ctr">
                <a:spAutoFit/>
              </a:bodyPr>
              <a:lstStyle>
                <a:lvl1pPr algn="ctr">
                  <a:defRPr>
                    <a:solidFill>
                      <a:srgbClr val="FAFBFD"/>
                    </a:solidFill>
                  </a:defRPr>
                </a:lvl1pPr>
              </a:lstStyle>
              <a:p>
                <a:r>
                  <a:t>Data Warehouse</a:t>
                </a:r>
              </a:p>
            </p:txBody>
          </p:sp>
        </p:grpSp>
        <p:sp>
          <p:nvSpPr>
            <p:cNvPr id="262" name="Text Box 12"/>
            <p:cNvSpPr txBox="1"/>
            <p:nvPr/>
          </p:nvSpPr>
          <p:spPr>
            <a:xfrm>
              <a:off x="114052" y="5024218"/>
              <a:ext cx="1639614" cy="3727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2000" b="1">
                  <a:solidFill>
                    <a:srgbClr val="002060"/>
                  </a:solidFill>
                  <a:latin typeface="Times New Roman"/>
                  <a:ea typeface="Times New Roman"/>
                  <a:cs typeface="Times New Roman"/>
                  <a:sym typeface="Times New Roman"/>
                </a:defRPr>
              </a:lvl1pPr>
            </a:lstStyle>
            <a:p>
              <a:r>
                <a:t>Databases</a:t>
              </a:r>
            </a:p>
          </p:txBody>
        </p:sp>
        <p:sp>
          <p:nvSpPr>
            <p:cNvPr id="263" name="Text Box 13"/>
            <p:cNvSpPr txBox="1"/>
            <p:nvPr/>
          </p:nvSpPr>
          <p:spPr>
            <a:xfrm>
              <a:off x="4432193" y="2882820"/>
              <a:ext cx="2212834" cy="6648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b="1">
                  <a:solidFill>
                    <a:srgbClr val="002060"/>
                  </a:solidFill>
                  <a:latin typeface="Times New Roman"/>
                  <a:ea typeface="Times New Roman"/>
                  <a:cs typeface="Times New Roman"/>
                  <a:sym typeface="Times New Roman"/>
                </a:defRPr>
              </a:lvl1pPr>
            </a:lstStyle>
            <a:p>
              <a:r>
                <a:t>Selection &amp; Transformation</a:t>
              </a:r>
            </a:p>
          </p:txBody>
        </p:sp>
        <p:sp>
          <p:nvSpPr>
            <p:cNvPr id="264" name="Text Box 14"/>
            <p:cNvSpPr txBox="1"/>
            <p:nvPr/>
          </p:nvSpPr>
          <p:spPr>
            <a:xfrm>
              <a:off x="6045564" y="2169969"/>
              <a:ext cx="1954658" cy="3727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b="1">
                  <a:solidFill>
                    <a:srgbClr val="002060"/>
                  </a:solidFill>
                  <a:latin typeface="Times New Roman"/>
                  <a:ea typeface="Times New Roman"/>
                  <a:cs typeface="Times New Roman"/>
                  <a:sym typeface="Times New Roman"/>
                </a:defRPr>
              </a:lvl1pPr>
            </a:lstStyle>
            <a:p>
              <a:r>
                <a:t>Data Mining</a:t>
              </a:r>
            </a:p>
          </p:txBody>
        </p:sp>
        <p:grpSp>
          <p:nvGrpSpPr>
            <p:cNvPr id="267" name="AutoShape 15"/>
            <p:cNvGrpSpPr/>
            <p:nvPr/>
          </p:nvGrpSpPr>
          <p:grpSpPr>
            <a:xfrm>
              <a:off x="8045941" y="0"/>
              <a:ext cx="2328986" cy="1339850"/>
              <a:chOff x="0" y="0"/>
              <a:chExt cx="2328984" cy="1339849"/>
            </a:xfrm>
          </p:grpSpPr>
          <p:sp>
            <p:nvSpPr>
              <p:cNvPr id="265" name="Shape"/>
              <p:cNvSpPr/>
              <p:nvPr/>
            </p:nvSpPr>
            <p:spPr>
              <a:xfrm>
                <a:off x="0" y="-1"/>
                <a:ext cx="2328985" cy="1339851"/>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gradFill flip="none" rotWithShape="1">
                <a:gsLst>
                  <a:gs pos="0">
                    <a:srgbClr val="6359A6"/>
                  </a:gs>
                  <a:gs pos="100000">
                    <a:srgbClr val="2E294D"/>
                  </a:gs>
                </a:gsLst>
                <a:lin ang="2700000" scaled="0"/>
              </a:gradFill>
              <a:ln w="25400" cap="flat">
                <a:solidFill>
                  <a:srgbClr val="000000"/>
                </a:solidFill>
                <a:prstDash val="solid"/>
                <a:miter lim="800000"/>
              </a:ln>
              <a:effectLst/>
            </p:spPr>
            <p:txBody>
              <a:bodyPr wrap="square" lIns="45719" tIns="45719" rIns="45719" bIns="45719" numCol="1" anchor="ctr">
                <a:noAutofit/>
              </a:bodyPr>
              <a:lstStyle/>
              <a:p>
                <a:pPr>
                  <a:defRPr sz="1000">
                    <a:solidFill>
                      <a:srgbClr val="FAFBFD"/>
                    </a:solidFill>
                    <a:latin typeface="Arial"/>
                    <a:ea typeface="Arial"/>
                    <a:cs typeface="Arial"/>
                    <a:sym typeface="Arial"/>
                  </a:defRPr>
                </a:pPr>
                <a:endParaRPr/>
              </a:p>
            </p:txBody>
          </p:sp>
          <p:sp>
            <p:nvSpPr>
              <p:cNvPr id="266" name="Knowledge"/>
              <p:cNvSpPr txBox="1"/>
              <p:nvPr/>
            </p:nvSpPr>
            <p:spPr>
              <a:xfrm>
                <a:off x="557319" y="452940"/>
                <a:ext cx="1235309" cy="350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defRPr>
                    <a:solidFill>
                      <a:srgbClr val="FAFBFD"/>
                    </a:solidFill>
                    <a:latin typeface="Arial"/>
                    <a:ea typeface="Arial"/>
                    <a:cs typeface="Arial"/>
                    <a:sym typeface="Arial"/>
                  </a:defRPr>
                </a:lvl1pPr>
              </a:lstStyle>
              <a:p>
                <a:r>
                  <a:t>Knowledge</a:t>
                </a:r>
              </a:p>
            </p:txBody>
          </p:sp>
        </p:grpSp>
        <p:grpSp>
          <p:nvGrpSpPr>
            <p:cNvPr id="271" name="AutoShape 16"/>
            <p:cNvGrpSpPr/>
            <p:nvPr/>
          </p:nvGrpSpPr>
          <p:grpSpPr>
            <a:xfrm>
              <a:off x="5147602" y="2075685"/>
              <a:ext cx="605493" cy="645706"/>
              <a:chOff x="-1" y="0"/>
              <a:chExt cx="605491" cy="645705"/>
            </a:xfrm>
          </p:grpSpPr>
          <p:sp>
            <p:nvSpPr>
              <p:cNvPr id="268" name="Shape"/>
              <p:cNvSpPr/>
              <p:nvPr/>
            </p:nvSpPr>
            <p:spPr>
              <a:xfrm>
                <a:off x="-1" y="-1"/>
                <a:ext cx="605491" cy="645707"/>
              </a:xfrm>
              <a:custGeom>
                <a:avLst/>
                <a:gdLst/>
                <a:ahLst/>
                <a:cxnLst>
                  <a:cxn ang="0">
                    <a:pos x="wd2" y="hd2"/>
                  </a:cxn>
                  <a:cxn ang="5400000">
                    <a:pos x="wd2" y="hd2"/>
                  </a:cxn>
                  <a:cxn ang="10800000">
                    <a:pos x="wd2" y="hd2"/>
                  </a:cxn>
                  <a:cxn ang="16200000">
                    <a:pos x="wd2" y="hd2"/>
                  </a:cxn>
                </a:cxnLst>
                <a:rect l="0" t="0" r="r" b="b"/>
                <a:pathLst>
                  <a:path w="21600" h="21600" extrusionOk="0">
                    <a:moveTo>
                      <a:pt x="0" y="3587"/>
                    </a:moveTo>
                    <a:cubicBezTo>
                      <a:pt x="0" y="1606"/>
                      <a:pt x="4835" y="0"/>
                      <a:pt x="10800" y="0"/>
                    </a:cubicBezTo>
                    <a:cubicBezTo>
                      <a:pt x="16765" y="0"/>
                      <a:pt x="21600" y="1606"/>
                      <a:pt x="21600" y="3587"/>
                    </a:cubicBezTo>
                    <a:lnTo>
                      <a:pt x="21600" y="18013"/>
                    </a:lnTo>
                    <a:cubicBezTo>
                      <a:pt x="21600" y="19994"/>
                      <a:pt x="16765" y="21600"/>
                      <a:pt x="10800" y="21600"/>
                    </a:cubicBezTo>
                    <a:cubicBezTo>
                      <a:pt x="4835" y="21600"/>
                      <a:pt x="0" y="19994"/>
                      <a:pt x="0" y="18013"/>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1600">
                    <a:solidFill>
                      <a:srgbClr val="FF0000"/>
                    </a:solidFill>
                  </a:defRPr>
                </a:pPr>
                <a:endParaRPr/>
              </a:p>
            </p:txBody>
          </p:sp>
          <p:sp>
            <p:nvSpPr>
              <p:cNvPr id="269" name="Oval"/>
              <p:cNvSpPr/>
              <p:nvPr/>
            </p:nvSpPr>
            <p:spPr>
              <a:xfrm>
                <a:off x="-1" y="-1"/>
                <a:ext cx="605492" cy="214484"/>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defRPr sz="1600">
                    <a:solidFill>
                      <a:srgbClr val="FF0000"/>
                    </a:solidFill>
                  </a:defRPr>
                </a:pPr>
                <a:endParaRPr/>
              </a:p>
            </p:txBody>
          </p:sp>
          <p:sp>
            <p:nvSpPr>
              <p:cNvPr id="270" name="Line"/>
              <p:cNvSpPr/>
              <p:nvPr/>
            </p:nvSpPr>
            <p:spPr>
              <a:xfrm>
                <a:off x="-2" y="-1"/>
                <a:ext cx="605492" cy="645707"/>
              </a:xfrm>
              <a:custGeom>
                <a:avLst/>
                <a:gdLst/>
                <a:ahLst/>
                <a:cxnLst>
                  <a:cxn ang="0">
                    <a:pos x="wd2" y="hd2"/>
                  </a:cxn>
                  <a:cxn ang="5400000">
                    <a:pos x="wd2" y="hd2"/>
                  </a:cxn>
                  <a:cxn ang="10800000">
                    <a:pos x="wd2" y="hd2"/>
                  </a:cxn>
                  <a:cxn ang="16200000">
                    <a:pos x="wd2" y="hd2"/>
                  </a:cxn>
                </a:cxnLst>
                <a:rect l="0" t="0" r="r" b="b"/>
                <a:pathLst>
                  <a:path w="21600" h="21600" extrusionOk="0">
                    <a:moveTo>
                      <a:pt x="21600" y="3587"/>
                    </a:moveTo>
                    <a:cubicBezTo>
                      <a:pt x="21600" y="5569"/>
                      <a:pt x="16765" y="7175"/>
                      <a:pt x="10800" y="7175"/>
                    </a:cubicBezTo>
                    <a:cubicBezTo>
                      <a:pt x="4835" y="7175"/>
                      <a:pt x="0" y="5569"/>
                      <a:pt x="0" y="3587"/>
                    </a:cubicBezTo>
                    <a:cubicBezTo>
                      <a:pt x="0" y="1606"/>
                      <a:pt x="4835" y="0"/>
                      <a:pt x="10800" y="0"/>
                    </a:cubicBezTo>
                    <a:cubicBezTo>
                      <a:pt x="16765" y="0"/>
                      <a:pt x="21600" y="1606"/>
                      <a:pt x="21600" y="3587"/>
                    </a:cubicBezTo>
                    <a:lnTo>
                      <a:pt x="21600" y="18013"/>
                    </a:lnTo>
                    <a:cubicBezTo>
                      <a:pt x="21600" y="19994"/>
                      <a:pt x="16765" y="21600"/>
                      <a:pt x="10800" y="21600"/>
                    </a:cubicBezTo>
                    <a:cubicBezTo>
                      <a:pt x="4835" y="21600"/>
                      <a:pt x="0" y="19994"/>
                      <a:pt x="0" y="18013"/>
                    </a:cubicBezTo>
                    <a:lnTo>
                      <a:pt x="0" y="3587"/>
                    </a:lnTo>
                  </a:path>
                </a:pathLst>
              </a:custGeom>
              <a:noFill/>
              <a:ln w="25400" cap="flat">
                <a:solidFill>
                  <a:srgbClr val="000000"/>
                </a:solidFill>
                <a:prstDash val="solid"/>
                <a:round/>
              </a:ln>
              <a:effectLst/>
            </p:spPr>
            <p:txBody>
              <a:bodyPr wrap="square" lIns="45719" tIns="45719" rIns="45719" bIns="45719" numCol="1" anchor="ctr">
                <a:noAutofit/>
              </a:bodyPr>
              <a:lstStyle/>
              <a:p>
                <a:pPr>
                  <a:defRPr sz="1600">
                    <a:solidFill>
                      <a:srgbClr val="FF0000"/>
                    </a:solidFill>
                  </a:defRPr>
                </a:pPr>
                <a:endParaRPr/>
              </a:p>
            </p:txBody>
          </p:sp>
        </p:grpSp>
        <p:pic>
          <p:nvPicPr>
            <p:cNvPr id="272" name="Picture 17" descr="Picture 17"/>
            <p:cNvPicPr>
              <a:picLocks noChangeAspect="1"/>
            </p:cNvPicPr>
            <p:nvPr/>
          </p:nvPicPr>
          <p:blipFill>
            <a:blip r:embed="rId2"/>
            <a:stretch>
              <a:fillRect/>
            </a:stretch>
          </p:blipFill>
          <p:spPr>
            <a:xfrm>
              <a:off x="6576861" y="1398552"/>
              <a:ext cx="1083807" cy="752848"/>
            </a:xfrm>
            <a:prstGeom prst="rect">
              <a:avLst/>
            </a:prstGeom>
            <a:ln w="25400" cap="flat">
              <a:solidFill>
                <a:srgbClr val="000000"/>
              </a:solidFill>
              <a:prstDash val="solid"/>
              <a:miter lim="800000"/>
            </a:ln>
            <a:effectLst/>
          </p:spPr>
        </p:pic>
      </p:grpSp>
      <p:grpSp>
        <p:nvGrpSpPr>
          <p:cNvPr id="276" name="Rounded Rectangular Callout 19"/>
          <p:cNvGrpSpPr/>
          <p:nvPr/>
        </p:nvGrpSpPr>
        <p:grpSpPr>
          <a:xfrm>
            <a:off x="794400" y="1592724"/>
            <a:ext cx="3940299" cy="2408301"/>
            <a:chOff x="0" y="0"/>
            <a:chExt cx="3940297" cy="2408300"/>
          </a:xfrm>
        </p:grpSpPr>
        <p:sp>
          <p:nvSpPr>
            <p:cNvPr id="274" name="Shape"/>
            <p:cNvSpPr/>
            <p:nvPr/>
          </p:nvSpPr>
          <p:spPr>
            <a:xfrm>
              <a:off x="0" y="0"/>
              <a:ext cx="3940298" cy="2408301"/>
            </a:xfrm>
            <a:custGeom>
              <a:avLst/>
              <a:gdLst/>
              <a:ahLst/>
              <a:cxnLst>
                <a:cxn ang="0">
                  <a:pos x="wd2" y="hd2"/>
                </a:cxn>
                <a:cxn ang="5400000">
                  <a:pos x="wd2" y="hd2"/>
                </a:cxn>
                <a:cxn ang="10800000">
                  <a:pos x="wd2" y="hd2"/>
                </a:cxn>
                <a:cxn ang="16200000">
                  <a:pos x="wd2" y="hd2"/>
                </a:cxn>
              </a:cxnLst>
              <a:rect l="0" t="0" r="r" b="b"/>
              <a:pathLst>
                <a:path w="21600" h="21600" extrusionOk="0">
                  <a:moveTo>
                    <a:pt x="0" y="2560"/>
                  </a:moveTo>
                  <a:cubicBezTo>
                    <a:pt x="0" y="1146"/>
                    <a:pt x="700" y="0"/>
                    <a:pt x="1564" y="0"/>
                  </a:cubicBezTo>
                  <a:lnTo>
                    <a:pt x="12600" y="0"/>
                  </a:lnTo>
                  <a:lnTo>
                    <a:pt x="20036" y="0"/>
                  </a:lnTo>
                  <a:cubicBezTo>
                    <a:pt x="20900" y="0"/>
                    <a:pt x="21600" y="1146"/>
                    <a:pt x="21600" y="2560"/>
                  </a:cubicBezTo>
                  <a:lnTo>
                    <a:pt x="21600" y="12798"/>
                  </a:lnTo>
                  <a:cubicBezTo>
                    <a:pt x="21600" y="14212"/>
                    <a:pt x="20900" y="15358"/>
                    <a:pt x="20036" y="15358"/>
                  </a:cubicBezTo>
                  <a:lnTo>
                    <a:pt x="18000" y="15358"/>
                  </a:lnTo>
                  <a:lnTo>
                    <a:pt x="17477" y="21600"/>
                  </a:lnTo>
                  <a:lnTo>
                    <a:pt x="12600" y="15358"/>
                  </a:lnTo>
                  <a:lnTo>
                    <a:pt x="1564" y="15358"/>
                  </a:lnTo>
                  <a:cubicBezTo>
                    <a:pt x="700" y="15358"/>
                    <a:pt x="0" y="14212"/>
                    <a:pt x="0" y="12798"/>
                  </a:cubicBezTo>
                  <a:lnTo>
                    <a:pt x="0" y="12798"/>
                  </a:lnTo>
                  <a:lnTo>
                    <a:pt x="0" y="8959"/>
                  </a:lnTo>
                  <a:close/>
                </a:path>
              </a:pathLst>
            </a:custGeom>
            <a:solidFill>
              <a:srgbClr val="FFFCC2"/>
            </a:solidFill>
            <a:ln w="12700" cap="flat">
              <a:solidFill>
                <a:srgbClr val="000000"/>
              </a:solidFill>
              <a:prstDash val="solid"/>
              <a:miter lim="800000"/>
            </a:ln>
            <a:effectLst/>
          </p:spPr>
          <p:txBody>
            <a:bodyPr wrap="square" lIns="45719" tIns="45719" rIns="45719" bIns="45719" numCol="1" anchor="ctr">
              <a:noAutofit/>
            </a:bodyPr>
            <a:lstStyle/>
            <a:p>
              <a:pPr algn="ctr">
                <a:defRPr>
                  <a:solidFill>
                    <a:srgbClr val="FAFBFD"/>
                  </a:solidFill>
                </a:defRPr>
              </a:pPr>
              <a:endParaRPr/>
            </a:p>
          </p:txBody>
        </p:sp>
        <p:sp>
          <p:nvSpPr>
            <p:cNvPr id="275" name="“Data Science is 70% data preparation and 30% playing around with it”"/>
            <p:cNvSpPr txBox="1"/>
            <p:nvPr/>
          </p:nvSpPr>
          <p:spPr>
            <a:xfrm>
              <a:off x="141889" y="251774"/>
              <a:ext cx="3656520" cy="1208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951" tIns="51951" rIns="51951" bIns="51951" numCol="1" anchor="ctr">
              <a:spAutoFit/>
            </a:bodyPr>
            <a:lstStyle>
              <a:lvl1pPr algn="ctr">
                <a:defRPr sz="2400"/>
              </a:lvl1pPr>
            </a:lstStyle>
            <a:p>
              <a:r>
                <a:t>“Data Science is 70% data preparation and 30% playing around with it”</a:t>
              </a:r>
            </a:p>
          </p:txBody>
        </p:sp>
      </p:grpSp>
      <p:sp>
        <p:nvSpPr>
          <p:cNvPr id="277" name="TextBox 2"/>
          <p:cNvSpPr txBox="1"/>
          <p:nvPr/>
        </p:nvSpPr>
        <p:spPr>
          <a:xfrm>
            <a:off x="5623302" y="5292485"/>
            <a:ext cx="3705609" cy="350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202124"/>
                </a:solidFill>
                <a:latin typeface="Arial"/>
                <a:ea typeface="Arial"/>
                <a:cs typeface="Arial"/>
                <a:sym typeface="Arial"/>
              </a:defRPr>
            </a:lvl1pPr>
          </a:lstStyle>
          <a:p>
            <a:r>
              <a:t>Central repository of information</a:t>
            </a:r>
          </a:p>
        </p:txBody>
      </p:sp>
      <p:sp>
        <p:nvSpPr>
          <p:cNvPr id="278" name="Straight Arrow Connector 4"/>
          <p:cNvSpPr/>
          <p:nvPr/>
        </p:nvSpPr>
        <p:spPr>
          <a:xfrm>
            <a:off x="4777032" y="4535773"/>
            <a:ext cx="800551" cy="946541"/>
          </a:xfrm>
          <a:prstGeom prst="line">
            <a:avLst/>
          </a:prstGeom>
          <a:ln w="6350">
            <a:solidFill>
              <a:schemeClr val="accent1"/>
            </a:solidFill>
            <a:miter/>
            <a:tailEnd type="triangle"/>
          </a:ln>
        </p:spPr>
        <p:txBody>
          <a:bodyPr lIns="45719" rIns="45719"/>
          <a:lstStyle/>
          <a:p>
            <a:endParaRPr/>
          </a:p>
        </p:txBody>
      </p:sp>
      <p:sp>
        <p:nvSpPr>
          <p:cNvPr id="279"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21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Box 2"/>
          <p:cNvSpPr txBox="1"/>
          <p:nvPr/>
        </p:nvSpPr>
        <p:spPr>
          <a:xfrm>
            <a:off x="883919" y="365125"/>
            <a:ext cx="10424161"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nSpc>
                <a:spcPct val="90000"/>
              </a:lnSpc>
              <a:spcBef>
                <a:spcPts val="600"/>
              </a:spcBef>
              <a:defRPr sz="4400" b="1">
                <a:solidFill>
                  <a:srgbClr val="004C6C"/>
                </a:solidFill>
              </a:defRPr>
            </a:lvl1pPr>
          </a:lstStyle>
          <a:p>
            <a:r>
              <a:t>When doing data mining…</a:t>
            </a:r>
          </a:p>
        </p:txBody>
      </p:sp>
      <p:sp>
        <p:nvSpPr>
          <p:cNvPr id="282" name="TextBox 1"/>
          <p:cNvSpPr txBox="1"/>
          <p:nvPr/>
        </p:nvSpPr>
        <p:spPr>
          <a:xfrm>
            <a:off x="883919" y="1825625"/>
            <a:ext cx="5090161"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228600" indent="-228600">
              <a:lnSpc>
                <a:spcPct val="140000"/>
              </a:lnSpc>
              <a:spcBef>
                <a:spcPts val="1000"/>
              </a:spcBef>
              <a:buClr>
                <a:srgbClr val="004C6C"/>
              </a:buClr>
              <a:buSzPct val="100000"/>
              <a:buFont typeface="Arial"/>
              <a:buChar char="•"/>
              <a:defRPr sz="2200"/>
            </a:pPr>
            <a:r>
              <a:rPr dirty="0"/>
              <a:t>This is not making </a:t>
            </a:r>
            <a:r>
              <a:rPr lang="en-GB" dirty="0"/>
              <a:t>pancakes</a:t>
            </a:r>
            <a:r>
              <a:rPr dirty="0"/>
              <a:t>. No procedure applies </a:t>
            </a:r>
            <a:r>
              <a:rPr lang="en-IE" dirty="0"/>
              <a:t>systematically,</a:t>
            </a:r>
            <a:r>
              <a:rPr dirty="0"/>
              <a:t> one step after the </a:t>
            </a:r>
            <a:r>
              <a:rPr lang="en-IE" dirty="0"/>
              <a:t>other,</a:t>
            </a:r>
            <a:r>
              <a:rPr dirty="0"/>
              <a:t> without overthinking in between. </a:t>
            </a:r>
          </a:p>
          <a:p>
            <a:pPr marL="228600" indent="-228600">
              <a:lnSpc>
                <a:spcPct val="140000"/>
              </a:lnSpc>
              <a:spcBef>
                <a:spcPts val="1000"/>
              </a:spcBef>
              <a:buClr>
                <a:srgbClr val="004C6C"/>
              </a:buClr>
              <a:buSzPct val="100000"/>
              <a:buFont typeface="Arial"/>
              <a:buChar char="•"/>
              <a:defRPr sz="2200"/>
            </a:pPr>
            <a:r>
              <a:rPr dirty="0"/>
              <a:t>Doing that is not much value, and every problem is different. </a:t>
            </a:r>
          </a:p>
          <a:p>
            <a:pPr marL="228600" indent="-228600">
              <a:lnSpc>
                <a:spcPct val="140000"/>
              </a:lnSpc>
              <a:spcBef>
                <a:spcPts val="1000"/>
              </a:spcBef>
              <a:buClr>
                <a:srgbClr val="004C6C"/>
              </a:buClr>
              <a:buSzPct val="100000"/>
              <a:buFont typeface="Arial"/>
              <a:buChar char="•"/>
              <a:defRPr sz="2200"/>
            </a:pPr>
            <a:r>
              <a:rPr dirty="0"/>
              <a:t>Generally speaking, there is </a:t>
            </a:r>
            <a:r>
              <a:rPr lang="en-IE" dirty="0"/>
              <a:t>no</a:t>
            </a:r>
            <a:r>
              <a:rPr dirty="0"/>
              <a:t> </a:t>
            </a:r>
            <a:r>
              <a:rPr lang="en-IE" dirty="0"/>
              <a:t>unique</a:t>
            </a:r>
            <a:r>
              <a:rPr dirty="0"/>
              <a:t> solution either</a:t>
            </a:r>
          </a:p>
        </p:txBody>
      </p:sp>
      <p:grpSp>
        <p:nvGrpSpPr>
          <p:cNvPr id="285" name="Picture 2"/>
          <p:cNvGrpSpPr/>
          <p:nvPr/>
        </p:nvGrpSpPr>
        <p:grpSpPr>
          <a:xfrm>
            <a:off x="6172200" y="1825624"/>
            <a:ext cx="5181600" cy="4351339"/>
            <a:chOff x="0" y="0"/>
            <a:chExt cx="5181600" cy="4351337"/>
          </a:xfrm>
        </p:grpSpPr>
        <p:sp>
          <p:nvSpPr>
            <p:cNvPr id="283" name="Rectangle"/>
            <p:cNvSpPr/>
            <p:nvPr/>
          </p:nvSpPr>
          <p:spPr>
            <a:xfrm>
              <a:off x="0" y="0"/>
              <a:ext cx="5181600" cy="4351338"/>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284" name="image20.jpeg" descr="image20.jpeg"/>
            <p:cNvPicPr>
              <a:picLocks noChangeAspect="1"/>
            </p:cNvPicPr>
            <p:nvPr/>
          </p:nvPicPr>
          <p:blipFill>
            <a:blip r:embed="rId2"/>
            <a:srcRect l="20514"/>
            <a:stretch>
              <a:fillRect/>
            </a:stretch>
          </p:blipFill>
          <p:spPr>
            <a:xfrm>
              <a:off x="0" y="-1"/>
              <a:ext cx="5181535" cy="4351296"/>
            </a:xfrm>
            <a:prstGeom prst="rect">
              <a:avLst/>
            </a:prstGeom>
            <a:ln w="12700" cap="flat">
              <a:noFill/>
              <a:miter lim="400000"/>
            </a:ln>
            <a:effectLst/>
          </p:spPr>
        </p:pic>
      </p:grpSp>
      <p:sp>
        <p:nvSpPr>
          <p:cNvPr id="286" name="Slide Number Placeholder 3"/>
          <p:cNvSpPr txBox="1">
            <a:spLocks noGrp="1"/>
          </p:cNvSpPr>
          <p:nvPr>
            <p:ph type="sldNum" sz="quarter" idx="2"/>
          </p:nvPr>
        </p:nvSpPr>
        <p:spPr>
          <a:xfrm>
            <a:off x="11100736" y="6357302"/>
            <a:ext cx="360641" cy="363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0" tIns="60960" rIns="60960" bIns="60960">
            <a:normAutofit/>
          </a:bodyPr>
          <a:lstStyle>
            <a:lvl1pPr>
              <a:lnSpc>
                <a:spcPct val="90000"/>
              </a:lnSpc>
              <a:spcBef>
                <a:spcPts val="800"/>
              </a:spcBef>
            </a:lvl1p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416788" y="234317"/>
            <a:ext cx="6316522" cy="1293146"/>
          </a:xfrm>
          <a:prstGeom prst="rect">
            <a:avLst/>
          </a:prstGeom>
        </p:spPr>
        <p:txBody>
          <a:bodyPr/>
          <a:lstStyle/>
          <a:p>
            <a:r>
              <a:rPr dirty="0">
                <a:highlight>
                  <a:srgbClr val="FFFF00"/>
                </a:highlight>
              </a:rPr>
              <a:t>Stop and think!</a:t>
            </a:r>
          </a:p>
        </p:txBody>
      </p:sp>
      <p:sp>
        <p:nvSpPr>
          <p:cNvPr id="289" name="Content Placeholder 2"/>
          <p:cNvSpPr txBox="1">
            <a:spLocks noGrp="1"/>
          </p:cNvSpPr>
          <p:nvPr>
            <p:ph type="body" sz="half" idx="1"/>
          </p:nvPr>
        </p:nvSpPr>
        <p:spPr>
          <a:xfrm>
            <a:off x="416788" y="1527462"/>
            <a:ext cx="6540604" cy="3986317"/>
          </a:xfrm>
          <a:prstGeom prst="rect">
            <a:avLst/>
          </a:prstGeom>
        </p:spPr>
        <p:txBody>
          <a:bodyPr/>
          <a:lstStyle/>
          <a:p>
            <a:pPr>
              <a:lnSpc>
                <a:spcPct val="120000"/>
              </a:lnSpc>
              <a:defRPr sz="2400"/>
            </a:pPr>
            <a:r>
              <a:rPr dirty="0"/>
              <a:t>This is the most essential part of data mining and data science.</a:t>
            </a:r>
            <a:endParaRPr sz="2100" dirty="0"/>
          </a:p>
          <a:p>
            <a:pPr>
              <a:lnSpc>
                <a:spcPct val="120000"/>
              </a:lnSpc>
              <a:defRPr sz="2400"/>
            </a:pPr>
            <a:r>
              <a:rPr dirty="0"/>
              <a:t>You need to stop, </a:t>
            </a:r>
            <a:r>
              <a:rPr lang="en-IE" dirty="0"/>
              <a:t>analyse,</a:t>
            </a:r>
            <a:r>
              <a:rPr dirty="0"/>
              <a:t> ask questions, do some research, see the big picture, understand the business, and come up with the right insights for the </a:t>
            </a:r>
            <a:r>
              <a:rPr lang="en-IE" dirty="0"/>
              <a:t>organisation</a:t>
            </a:r>
            <a:r>
              <a:rPr dirty="0"/>
              <a:t> to make the right decisions.</a:t>
            </a:r>
          </a:p>
        </p:txBody>
      </p:sp>
      <p:pic>
        <p:nvPicPr>
          <p:cNvPr id="290" name="Picture 2" descr="Picture 2"/>
          <p:cNvPicPr>
            <a:picLocks noChangeAspect="1"/>
          </p:cNvPicPr>
          <p:nvPr/>
        </p:nvPicPr>
        <p:blipFill>
          <a:blip r:embed="rId2"/>
          <a:stretch>
            <a:fillRect/>
          </a:stretch>
        </p:blipFill>
        <p:spPr>
          <a:xfrm>
            <a:off x="7705079" y="234319"/>
            <a:ext cx="3902582" cy="5760268"/>
          </a:xfrm>
          <a:prstGeom prst="rect">
            <a:avLst/>
          </a:prstGeom>
          <a:ln w="12700">
            <a:miter lim="400000"/>
          </a:ln>
        </p:spPr>
      </p:pic>
      <p:sp>
        <p:nvSpPr>
          <p:cNvPr id="291" name="Slide Number Placeholder 3"/>
          <p:cNvSpPr txBox="1">
            <a:spLocks noGrp="1"/>
          </p:cNvSpPr>
          <p:nvPr>
            <p:ph type="sldNum" sz="quarter" idx="2"/>
          </p:nvPr>
        </p:nvSpPr>
        <p:spPr>
          <a:xfrm>
            <a:off x="11309110" y="6472703"/>
            <a:ext cx="160646" cy="1549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lnSpc>
                <a:spcPct val="81000"/>
              </a:lnSpc>
              <a:spcBef>
                <a:spcPts val="800"/>
              </a:spcBef>
              <a:defRPr sz="400"/>
            </a:lvl1p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294" name="TextBox 4"/>
          <p:cNvSpPr txBox="1"/>
          <p:nvPr/>
        </p:nvSpPr>
        <p:spPr>
          <a:xfrm>
            <a:off x="357267" y="1649217"/>
            <a:ext cx="6077085" cy="2669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80990" indent="-380990">
              <a:buSzPct val="100000"/>
              <a:buFont typeface="Arial"/>
              <a:buChar char="•"/>
              <a:defRPr sz="2400"/>
            </a:pPr>
            <a:r>
              <a:rPr dirty="0"/>
              <a:t>Always start with questions</a:t>
            </a:r>
          </a:p>
          <a:p>
            <a:pPr marL="380990" indent="-380990">
              <a:buSzPct val="100000"/>
              <a:buFont typeface="Arial"/>
              <a:buChar char="•"/>
              <a:defRPr sz="2400"/>
            </a:pPr>
            <a:r>
              <a:rPr dirty="0"/>
              <a:t>Learn to listen</a:t>
            </a:r>
          </a:p>
          <a:p>
            <a:pPr marL="380990" indent="-380990">
              <a:buSzPct val="100000"/>
              <a:buFont typeface="Arial"/>
              <a:buChar char="•"/>
              <a:defRPr sz="2400"/>
            </a:pPr>
            <a:r>
              <a:rPr dirty="0"/>
              <a:t>Try to figure out what is to be achieved</a:t>
            </a:r>
          </a:p>
          <a:p>
            <a:pPr marL="380990" indent="-380990">
              <a:buSzPct val="100000"/>
              <a:buFont typeface="Arial"/>
              <a:buChar char="•"/>
              <a:defRPr sz="2400"/>
            </a:pPr>
            <a:r>
              <a:rPr dirty="0"/>
              <a:t>Do not rush or jump to conclusions!</a:t>
            </a:r>
          </a:p>
          <a:p>
            <a:pPr marL="380990" indent="-380990">
              <a:buSzPct val="100000"/>
              <a:buFont typeface="Arial"/>
              <a:buChar char="•"/>
              <a:defRPr sz="2400"/>
            </a:pPr>
            <a:r>
              <a:rPr dirty="0"/>
              <a:t>In many cases, you don’t need ML !!!</a:t>
            </a:r>
          </a:p>
          <a:p>
            <a:pPr marL="380990" indent="-380990">
              <a:buSzPct val="100000"/>
              <a:buFont typeface="Arial"/>
              <a:buChar char="•"/>
              <a:defRPr sz="2400"/>
            </a:pPr>
            <a:r>
              <a:rPr dirty="0"/>
              <a:t>It must take time to learn how to do this!</a:t>
            </a:r>
          </a:p>
          <a:p>
            <a:pPr marL="380990" indent="-380990">
              <a:buSzPct val="100000"/>
              <a:buFont typeface="Arial"/>
              <a:buChar char="•"/>
              <a:defRPr sz="2400"/>
            </a:pPr>
            <a:r>
              <a:rPr dirty="0"/>
              <a:t>It comes with experience.</a:t>
            </a:r>
          </a:p>
        </p:txBody>
      </p:sp>
      <p:sp>
        <p:nvSpPr>
          <p:cNvPr id="295" name="TextBox 8"/>
          <p:cNvSpPr txBox="1"/>
          <p:nvPr/>
        </p:nvSpPr>
        <p:spPr>
          <a:xfrm>
            <a:off x="2248784" y="4767827"/>
            <a:ext cx="3349950"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vl1pPr>
          </a:lstStyle>
          <a:p>
            <a:r>
              <a:rPr dirty="0"/>
              <a:t>Listening is a very valuable skill!</a:t>
            </a:r>
          </a:p>
        </p:txBody>
      </p:sp>
      <p:sp>
        <p:nvSpPr>
          <p:cNvPr id="296" name="TextBox 2"/>
          <p:cNvSpPr txBox="1"/>
          <p:nvPr/>
        </p:nvSpPr>
        <p:spPr>
          <a:xfrm>
            <a:off x="224496" y="47281"/>
            <a:ext cx="6956889" cy="1418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defTabSz="813816">
              <a:lnSpc>
                <a:spcPct val="110000"/>
              </a:lnSpc>
              <a:defRPr sz="3293" b="1">
                <a:solidFill>
                  <a:srgbClr val="004C6C"/>
                </a:solidFill>
              </a:defRPr>
            </a:pPr>
            <a:r>
              <a:rPr lang="en-GB" sz="3200" dirty="0"/>
              <a:t>Importance of listening:</a:t>
            </a:r>
          </a:p>
          <a:p>
            <a:pPr defTabSz="813816">
              <a:lnSpc>
                <a:spcPct val="110000"/>
              </a:lnSpc>
              <a:defRPr sz="3293" b="1">
                <a:solidFill>
                  <a:srgbClr val="004C6C"/>
                </a:solidFill>
              </a:defRPr>
            </a:pPr>
            <a:r>
              <a:rPr sz="3200" dirty="0"/>
              <a:t>What kind of analytics is needed?</a:t>
            </a:r>
          </a:p>
        </p:txBody>
      </p:sp>
      <p:pic>
        <p:nvPicPr>
          <p:cNvPr id="297" name="Picture 2" descr="Picture 2"/>
          <p:cNvPicPr>
            <a:picLocks noChangeAspect="1"/>
          </p:cNvPicPr>
          <p:nvPr/>
        </p:nvPicPr>
        <p:blipFill>
          <a:blip r:embed="rId2"/>
          <a:srcRect t="9550" b="12306"/>
          <a:stretch>
            <a:fillRect/>
          </a:stretch>
        </p:blipFill>
        <p:spPr>
          <a:xfrm>
            <a:off x="7010379" y="231128"/>
            <a:ext cx="4756456" cy="5575312"/>
          </a:xfrm>
          <a:prstGeom prst="rect">
            <a:avLst/>
          </a:prstGeom>
          <a:ln>
            <a:solidFill>
              <a:srgbClr val="000000"/>
            </a:solidFill>
          </a:ln>
        </p:spPr>
      </p:pic>
      <p:pic>
        <p:nvPicPr>
          <p:cNvPr id="298" name="Picture 1" descr="Picture 1"/>
          <p:cNvPicPr>
            <a:picLocks noChangeAspect="1"/>
          </p:cNvPicPr>
          <p:nvPr/>
        </p:nvPicPr>
        <p:blipFill>
          <a:blip r:embed="rId3"/>
          <a:stretch>
            <a:fillRect/>
          </a:stretch>
        </p:blipFill>
        <p:spPr>
          <a:xfrm>
            <a:off x="357267" y="4223175"/>
            <a:ext cx="1641763" cy="164176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96"/>
                                        </p:tgtEl>
                                        <p:attrNameLst>
                                          <p:attrName>style.visibility</p:attrName>
                                        </p:attrNameLst>
                                      </p:cBhvr>
                                      <p:to>
                                        <p:strVal val="visible"/>
                                      </p:to>
                                    </p:set>
                                    <p:animEffect transition="in" filter="fade">
                                      <p:cBhvr>
                                        <p:cTn id="7"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2" name="Picture 2"/>
          <p:cNvGrpSpPr/>
          <p:nvPr/>
        </p:nvGrpSpPr>
        <p:grpSpPr>
          <a:xfrm>
            <a:off x="0" y="84887"/>
            <a:ext cx="6230881" cy="6064453"/>
            <a:chOff x="0" y="0"/>
            <a:chExt cx="6230880" cy="6064451"/>
          </a:xfrm>
        </p:grpSpPr>
        <p:sp>
          <p:nvSpPr>
            <p:cNvPr id="300" name="Rectangle"/>
            <p:cNvSpPr/>
            <p:nvPr/>
          </p:nvSpPr>
          <p:spPr>
            <a:xfrm>
              <a:off x="0" y="0"/>
              <a:ext cx="6230881" cy="606445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301" name="image24.jpeg" descr="image24.jpeg"/>
            <p:cNvPicPr>
              <a:picLocks noChangeAspect="1"/>
            </p:cNvPicPr>
            <p:nvPr/>
          </p:nvPicPr>
          <p:blipFill>
            <a:blip r:embed="rId2"/>
            <a:srcRect t="4812" b="11485"/>
            <a:stretch>
              <a:fillRect/>
            </a:stretch>
          </p:blipFill>
          <p:spPr>
            <a:xfrm>
              <a:off x="0" y="-1"/>
              <a:ext cx="6230881" cy="6064453"/>
            </a:xfrm>
            <a:prstGeom prst="rect">
              <a:avLst/>
            </a:prstGeom>
            <a:ln w="9525" cap="flat">
              <a:solidFill>
                <a:srgbClr val="000000"/>
              </a:solidFill>
              <a:prstDash val="solid"/>
              <a:round/>
            </a:ln>
            <a:effectLst/>
          </p:spPr>
        </p:pic>
      </p:grpSp>
      <p:sp>
        <p:nvSpPr>
          <p:cNvPr id="303" name="TextBox 2"/>
          <p:cNvSpPr txBox="1"/>
          <p:nvPr/>
        </p:nvSpPr>
        <p:spPr>
          <a:xfrm>
            <a:off x="271006" y="6403780"/>
            <a:ext cx="3967038"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FAFBFD"/>
                </a:solidFill>
              </a:defRPr>
            </a:lvl1pPr>
          </a:lstStyle>
          <a:p>
            <a:r>
              <a:t>https://cs109.org</a:t>
            </a:r>
          </a:p>
        </p:txBody>
      </p:sp>
      <p:pic>
        <p:nvPicPr>
          <p:cNvPr id="304" name="Picture 6" descr="Picture 6"/>
          <p:cNvPicPr>
            <a:picLocks noChangeAspect="1"/>
          </p:cNvPicPr>
          <p:nvPr/>
        </p:nvPicPr>
        <p:blipFill>
          <a:blip r:embed="rId3"/>
          <a:stretch>
            <a:fillRect/>
          </a:stretch>
        </p:blipFill>
        <p:spPr>
          <a:xfrm>
            <a:off x="6332790" y="84887"/>
            <a:ext cx="5880065" cy="6688226"/>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8" descr="Picture 8"/>
          <p:cNvPicPr>
            <a:picLocks noChangeAspect="1"/>
          </p:cNvPicPr>
          <p:nvPr/>
        </p:nvPicPr>
        <p:blipFill>
          <a:blip r:embed="rId2"/>
          <a:stretch>
            <a:fillRect/>
          </a:stretch>
        </p:blipFill>
        <p:spPr>
          <a:xfrm>
            <a:off x="5119284" y="4392671"/>
            <a:ext cx="1695685" cy="845866"/>
          </a:xfrm>
          <a:prstGeom prst="rect">
            <a:avLst/>
          </a:prstGeom>
          <a:ln w="12700">
            <a:miter lim="400000"/>
          </a:ln>
        </p:spPr>
      </p:pic>
      <p:pic>
        <p:nvPicPr>
          <p:cNvPr id="307" name="Picture 4" descr="Picture 4"/>
          <p:cNvPicPr>
            <a:picLocks noChangeAspect="1"/>
          </p:cNvPicPr>
          <p:nvPr/>
        </p:nvPicPr>
        <p:blipFill>
          <a:blip r:embed="rId3"/>
          <a:stretch>
            <a:fillRect/>
          </a:stretch>
        </p:blipFill>
        <p:spPr>
          <a:xfrm>
            <a:off x="5345176" y="2798402"/>
            <a:ext cx="1150581" cy="1083969"/>
          </a:xfrm>
          <a:prstGeom prst="rect">
            <a:avLst/>
          </a:prstGeom>
          <a:ln w="12700">
            <a:miter lim="400000"/>
          </a:ln>
        </p:spPr>
      </p:pic>
      <p:pic>
        <p:nvPicPr>
          <p:cNvPr id="308" name="Picture 5" descr="Picture 5"/>
          <p:cNvPicPr>
            <a:picLocks noChangeAspect="1"/>
          </p:cNvPicPr>
          <p:nvPr/>
        </p:nvPicPr>
        <p:blipFill>
          <a:blip r:embed="rId4"/>
          <a:stretch>
            <a:fillRect/>
          </a:stretch>
        </p:blipFill>
        <p:spPr>
          <a:xfrm>
            <a:off x="5141012" y="836712"/>
            <a:ext cx="1576521" cy="927590"/>
          </a:xfrm>
          <a:prstGeom prst="rect">
            <a:avLst/>
          </a:prstGeom>
          <a:ln w="12700">
            <a:miter lim="400000"/>
          </a:ln>
        </p:spPr>
      </p:pic>
      <p:pic>
        <p:nvPicPr>
          <p:cNvPr id="309" name="Picture 11" descr="Picture 11"/>
          <p:cNvPicPr>
            <a:picLocks noChangeAspect="1"/>
          </p:cNvPicPr>
          <p:nvPr/>
        </p:nvPicPr>
        <p:blipFill>
          <a:blip r:embed="rId5"/>
          <a:stretch>
            <a:fillRect/>
          </a:stretch>
        </p:blipFill>
        <p:spPr>
          <a:xfrm>
            <a:off x="5850951" y="1811003"/>
            <a:ext cx="232352" cy="934805"/>
          </a:xfrm>
          <a:prstGeom prst="rect">
            <a:avLst/>
          </a:prstGeom>
          <a:ln w="12700">
            <a:miter lim="400000"/>
          </a:ln>
        </p:spPr>
      </p:pic>
      <p:pic>
        <p:nvPicPr>
          <p:cNvPr id="310" name="Picture 12" descr="Picture 12"/>
          <p:cNvPicPr>
            <a:picLocks noChangeAspect="1"/>
          </p:cNvPicPr>
          <p:nvPr/>
        </p:nvPicPr>
        <p:blipFill>
          <a:blip r:embed="rId5"/>
          <a:stretch>
            <a:fillRect/>
          </a:stretch>
        </p:blipFill>
        <p:spPr>
          <a:xfrm rot="10800000">
            <a:off x="5850949" y="3924038"/>
            <a:ext cx="149382" cy="601000"/>
          </a:xfrm>
          <a:prstGeom prst="rect">
            <a:avLst/>
          </a:prstGeom>
          <a:ln w="12700">
            <a:miter lim="400000"/>
          </a:ln>
        </p:spPr>
      </p:pic>
      <p:pic>
        <p:nvPicPr>
          <p:cNvPr id="311" name="Picture 13" descr="Picture 13"/>
          <p:cNvPicPr>
            <a:picLocks noChangeAspect="1"/>
          </p:cNvPicPr>
          <p:nvPr/>
        </p:nvPicPr>
        <p:blipFill>
          <a:blip r:embed="rId5"/>
          <a:stretch>
            <a:fillRect/>
          </a:stretch>
        </p:blipFill>
        <p:spPr>
          <a:xfrm rot="17274404">
            <a:off x="4080071" y="1682530"/>
            <a:ext cx="248424" cy="2271689"/>
          </a:xfrm>
          <a:prstGeom prst="rect">
            <a:avLst/>
          </a:prstGeom>
          <a:ln w="12700">
            <a:miter lim="400000"/>
          </a:ln>
        </p:spPr>
      </p:pic>
      <p:pic>
        <p:nvPicPr>
          <p:cNvPr id="312" name="Picture 10" descr="Picture 10"/>
          <p:cNvPicPr>
            <a:picLocks noChangeAspect="1"/>
          </p:cNvPicPr>
          <p:nvPr/>
        </p:nvPicPr>
        <p:blipFill>
          <a:blip r:embed="rId6"/>
          <a:stretch>
            <a:fillRect/>
          </a:stretch>
        </p:blipFill>
        <p:spPr>
          <a:xfrm>
            <a:off x="1011539" y="1811003"/>
            <a:ext cx="1972985" cy="1040740"/>
          </a:xfrm>
          <a:prstGeom prst="rect">
            <a:avLst/>
          </a:prstGeom>
          <a:ln w="12700">
            <a:miter lim="400000"/>
          </a:ln>
        </p:spPr>
      </p:pic>
      <p:pic>
        <p:nvPicPr>
          <p:cNvPr id="313" name="Picture 14" descr="Picture 14"/>
          <p:cNvPicPr>
            <a:picLocks noChangeAspect="1"/>
          </p:cNvPicPr>
          <p:nvPr/>
        </p:nvPicPr>
        <p:blipFill>
          <a:blip r:embed="rId5"/>
          <a:stretch>
            <a:fillRect/>
          </a:stretch>
        </p:blipFill>
        <p:spPr>
          <a:xfrm rot="14834491">
            <a:off x="4694825" y="3525160"/>
            <a:ext cx="248424" cy="999470"/>
          </a:xfrm>
          <a:prstGeom prst="rect">
            <a:avLst/>
          </a:prstGeom>
          <a:ln w="12700">
            <a:miter lim="400000"/>
          </a:ln>
        </p:spPr>
      </p:pic>
      <p:pic>
        <p:nvPicPr>
          <p:cNvPr id="314" name="Picture 9" descr="Picture 9"/>
          <p:cNvPicPr>
            <a:picLocks noChangeAspect="1"/>
          </p:cNvPicPr>
          <p:nvPr/>
        </p:nvPicPr>
        <p:blipFill>
          <a:blip r:embed="rId7"/>
          <a:stretch>
            <a:fillRect/>
          </a:stretch>
        </p:blipFill>
        <p:spPr>
          <a:xfrm>
            <a:off x="2492755" y="4182159"/>
            <a:ext cx="2193813" cy="1087588"/>
          </a:xfrm>
          <a:prstGeom prst="rect">
            <a:avLst/>
          </a:prstGeom>
          <a:ln w="12700">
            <a:miter lim="400000"/>
          </a:ln>
        </p:spPr>
      </p:pic>
      <p:pic>
        <p:nvPicPr>
          <p:cNvPr id="315" name="Picture 15" descr="Picture 15"/>
          <p:cNvPicPr>
            <a:picLocks noChangeAspect="1"/>
          </p:cNvPicPr>
          <p:nvPr/>
        </p:nvPicPr>
        <p:blipFill>
          <a:blip r:embed="rId5"/>
          <a:stretch>
            <a:fillRect/>
          </a:stretch>
        </p:blipFill>
        <p:spPr>
          <a:xfrm rot="6849238">
            <a:off x="6812566" y="3646578"/>
            <a:ext cx="248424" cy="999470"/>
          </a:xfrm>
          <a:prstGeom prst="rect">
            <a:avLst/>
          </a:prstGeom>
          <a:ln w="12700">
            <a:miter lim="400000"/>
          </a:ln>
        </p:spPr>
      </p:pic>
      <p:pic>
        <p:nvPicPr>
          <p:cNvPr id="316" name="Picture 16" descr="Picture 16"/>
          <p:cNvPicPr>
            <a:picLocks noChangeAspect="1"/>
          </p:cNvPicPr>
          <p:nvPr/>
        </p:nvPicPr>
        <p:blipFill>
          <a:blip r:embed="rId5"/>
          <a:stretch>
            <a:fillRect/>
          </a:stretch>
        </p:blipFill>
        <p:spPr>
          <a:xfrm rot="3288545">
            <a:off x="7071710" y="2147963"/>
            <a:ext cx="248424" cy="999470"/>
          </a:xfrm>
          <a:prstGeom prst="rect">
            <a:avLst/>
          </a:prstGeom>
          <a:ln w="12700">
            <a:miter lim="400000"/>
          </a:ln>
        </p:spPr>
      </p:pic>
      <p:pic>
        <p:nvPicPr>
          <p:cNvPr id="317" name="Picture 7" descr="Picture 7"/>
          <p:cNvPicPr>
            <a:picLocks noChangeAspect="1"/>
          </p:cNvPicPr>
          <p:nvPr/>
        </p:nvPicPr>
        <p:blipFill>
          <a:blip r:embed="rId8"/>
          <a:stretch>
            <a:fillRect/>
          </a:stretch>
        </p:blipFill>
        <p:spPr>
          <a:xfrm>
            <a:off x="7401838" y="4090665"/>
            <a:ext cx="2236001" cy="817001"/>
          </a:xfrm>
          <a:prstGeom prst="rect">
            <a:avLst/>
          </a:prstGeom>
          <a:ln w="12700">
            <a:miter lim="400000"/>
          </a:ln>
        </p:spPr>
      </p:pic>
      <p:pic>
        <p:nvPicPr>
          <p:cNvPr id="318" name="Picture 6" descr="Picture 6"/>
          <p:cNvPicPr>
            <a:picLocks noChangeAspect="1"/>
          </p:cNvPicPr>
          <p:nvPr/>
        </p:nvPicPr>
        <p:blipFill>
          <a:blip r:embed="rId9"/>
          <a:stretch>
            <a:fillRect/>
          </a:stretch>
        </p:blipFill>
        <p:spPr>
          <a:xfrm>
            <a:off x="7877960" y="1624374"/>
            <a:ext cx="2178794" cy="837998"/>
          </a:xfrm>
          <a:prstGeom prst="rect">
            <a:avLst/>
          </a:prstGeom>
          <a:ln w="12700">
            <a:miter lim="400000"/>
          </a:ln>
        </p:spPr>
      </p:pic>
      <p:sp>
        <p:nvSpPr>
          <p:cNvPr id="319" name="TextBox 1"/>
          <p:cNvSpPr txBox="1"/>
          <p:nvPr/>
        </p:nvSpPr>
        <p:spPr>
          <a:xfrm>
            <a:off x="8452021" y="2546241"/>
            <a:ext cx="3128428" cy="85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700">
                <a:solidFill>
                  <a:srgbClr val="007F89"/>
                </a:solidFill>
              </a:defRPr>
            </a:pPr>
            <a:r>
              <a:t>- What are you going to do?</a:t>
            </a:r>
          </a:p>
          <a:p>
            <a:pPr>
              <a:defRPr sz="1700">
                <a:solidFill>
                  <a:srgbClr val="007F89"/>
                </a:solidFill>
              </a:defRPr>
            </a:pPr>
            <a:r>
              <a:t>- What do you want to achieve?</a:t>
            </a:r>
          </a:p>
          <a:p>
            <a:pPr>
              <a:defRPr sz="1700">
                <a:solidFill>
                  <a:srgbClr val="007F89"/>
                </a:solidFill>
              </a:defRPr>
            </a:pPr>
            <a:r>
              <a:t>- What’s the business value?</a:t>
            </a:r>
          </a:p>
        </p:txBody>
      </p:sp>
      <p:sp>
        <p:nvSpPr>
          <p:cNvPr id="320" name="TextBox 17"/>
          <p:cNvSpPr txBox="1"/>
          <p:nvPr/>
        </p:nvSpPr>
        <p:spPr>
          <a:xfrm>
            <a:off x="186751" y="4960370"/>
            <a:ext cx="3188096" cy="110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700">
                <a:solidFill>
                  <a:srgbClr val="007F89"/>
                </a:solidFill>
              </a:defRPr>
            </a:pPr>
            <a:r>
              <a:t>- Why is this needed?</a:t>
            </a:r>
          </a:p>
          <a:p>
            <a:pPr>
              <a:defRPr sz="1700">
                <a:solidFill>
                  <a:srgbClr val="007F89"/>
                </a:solidFill>
              </a:defRPr>
            </a:pPr>
            <a:r>
              <a:t>- What has been done before?</a:t>
            </a:r>
          </a:p>
          <a:p>
            <a:pPr>
              <a:defRPr sz="1700">
                <a:solidFill>
                  <a:srgbClr val="007F89"/>
                </a:solidFill>
              </a:defRPr>
            </a:pPr>
            <a:r>
              <a:t>- Why has previous not worked?</a:t>
            </a:r>
          </a:p>
          <a:p>
            <a:pPr>
              <a:defRPr sz="1700">
                <a:solidFill>
                  <a:srgbClr val="007F89"/>
                </a:solidFill>
              </a:defRPr>
            </a:pPr>
            <a:r>
              <a:t>- What are the business divers?</a:t>
            </a:r>
          </a:p>
        </p:txBody>
      </p:sp>
      <p:sp>
        <p:nvSpPr>
          <p:cNvPr id="321" name="TextBox 18"/>
          <p:cNvSpPr txBox="1"/>
          <p:nvPr/>
        </p:nvSpPr>
        <p:spPr>
          <a:xfrm>
            <a:off x="8195452" y="4907665"/>
            <a:ext cx="3737806" cy="1361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700">
                <a:solidFill>
                  <a:srgbClr val="007F89"/>
                </a:solidFill>
              </a:defRPr>
            </a:pPr>
            <a:r>
              <a:t>- Where will it be used?</a:t>
            </a:r>
          </a:p>
          <a:p>
            <a:pPr>
              <a:defRPr sz="1700">
                <a:solidFill>
                  <a:srgbClr val="007F89"/>
                </a:solidFill>
              </a:defRPr>
            </a:pPr>
            <a:r>
              <a:t>- What department, applications, and processes?</a:t>
            </a:r>
          </a:p>
          <a:p>
            <a:pPr>
              <a:defRPr sz="1700">
                <a:solidFill>
                  <a:srgbClr val="007F89"/>
                </a:solidFill>
              </a:defRPr>
            </a:pPr>
            <a:r>
              <a:t>- What does it interface with?</a:t>
            </a:r>
          </a:p>
          <a:p>
            <a:pPr>
              <a:defRPr sz="1700">
                <a:solidFill>
                  <a:srgbClr val="007F89"/>
                </a:solidFill>
              </a:defRPr>
            </a:pPr>
            <a:r>
              <a:t>- What are the important timings?</a:t>
            </a:r>
          </a:p>
        </p:txBody>
      </p:sp>
      <p:sp>
        <p:nvSpPr>
          <p:cNvPr id="322" name="TextBox 19"/>
          <p:cNvSpPr txBox="1"/>
          <p:nvPr/>
        </p:nvSpPr>
        <p:spPr>
          <a:xfrm>
            <a:off x="308561" y="432863"/>
            <a:ext cx="3584369" cy="110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700">
                <a:solidFill>
                  <a:srgbClr val="007F89"/>
                </a:solidFill>
              </a:defRPr>
            </a:pPr>
            <a:r>
              <a:t>- How do we get access to data?</a:t>
            </a:r>
          </a:p>
          <a:p>
            <a:pPr>
              <a:defRPr sz="1700">
                <a:solidFill>
                  <a:srgbClr val="007F89"/>
                </a:solidFill>
              </a:defRPr>
            </a:pPr>
            <a:r>
              <a:t>- How much of the data is available?</a:t>
            </a:r>
          </a:p>
          <a:p>
            <a:pPr>
              <a:defRPr sz="1700">
                <a:solidFill>
                  <a:srgbClr val="007F89"/>
                </a:solidFill>
              </a:defRPr>
            </a:pPr>
            <a:r>
              <a:t>- How do we integrate?</a:t>
            </a:r>
          </a:p>
          <a:p>
            <a:pPr>
              <a:defRPr sz="1700">
                <a:solidFill>
                  <a:srgbClr val="007F89"/>
                </a:solidFill>
              </a:defRPr>
            </a:pPr>
            <a:r>
              <a:t>- How can this be measured?</a:t>
            </a:r>
          </a:p>
        </p:txBody>
      </p:sp>
      <p:sp>
        <p:nvSpPr>
          <p:cNvPr id="323" name="TextBox 20"/>
          <p:cNvSpPr txBox="1"/>
          <p:nvPr/>
        </p:nvSpPr>
        <p:spPr>
          <a:xfrm>
            <a:off x="6788063" y="79388"/>
            <a:ext cx="3006634" cy="1107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700">
                <a:solidFill>
                  <a:srgbClr val="007F89"/>
                </a:solidFill>
              </a:defRPr>
            </a:pPr>
            <a:r>
              <a:t>- Who are you doing this for?</a:t>
            </a:r>
          </a:p>
          <a:p>
            <a:pPr>
              <a:defRPr sz="1700">
                <a:solidFill>
                  <a:srgbClr val="007F89"/>
                </a:solidFill>
              </a:defRPr>
            </a:pPr>
            <a:r>
              <a:t>- What sections is this for?</a:t>
            </a:r>
          </a:p>
          <a:p>
            <a:pPr>
              <a:defRPr sz="1700">
                <a:solidFill>
                  <a:srgbClr val="007F89"/>
                </a:solidFill>
              </a:defRPr>
            </a:pPr>
            <a:r>
              <a:t>- What is in it for them?</a:t>
            </a:r>
          </a:p>
          <a:p>
            <a:pPr>
              <a:defRPr sz="1700">
                <a:solidFill>
                  <a:srgbClr val="007F89"/>
                </a:solidFill>
              </a:defRPr>
            </a:pPr>
            <a:r>
              <a:t>- What is the value for them?</a:t>
            </a:r>
          </a:p>
        </p:txBody>
      </p:sp>
      <p:sp>
        <p:nvSpPr>
          <p:cNvPr id="324" name="TextBox 21"/>
          <p:cNvSpPr txBox="1"/>
          <p:nvPr/>
        </p:nvSpPr>
        <p:spPr>
          <a:xfrm>
            <a:off x="4062590" y="5227815"/>
            <a:ext cx="3932254" cy="1361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700">
                <a:solidFill>
                  <a:srgbClr val="007F89"/>
                </a:solidFill>
              </a:defRPr>
            </a:pPr>
            <a:r>
              <a:t>- When is this needed?</a:t>
            </a:r>
          </a:p>
          <a:p>
            <a:pPr>
              <a:defRPr sz="1700">
                <a:solidFill>
                  <a:srgbClr val="007F89"/>
                </a:solidFill>
              </a:defRPr>
            </a:pPr>
            <a:r>
              <a:t>- When are the results needed?</a:t>
            </a:r>
          </a:p>
          <a:p>
            <a:pPr>
              <a:defRPr sz="1700">
                <a:solidFill>
                  <a:srgbClr val="007F89"/>
                </a:solidFill>
              </a:defRPr>
            </a:pPr>
            <a:r>
              <a:t>- What are the critical timeframes?</a:t>
            </a:r>
          </a:p>
          <a:p>
            <a:pPr>
              <a:defRPr sz="1700">
                <a:solidFill>
                  <a:srgbClr val="007F89"/>
                </a:solidFill>
              </a:defRPr>
            </a:pPr>
            <a:r>
              <a:t>- How does it fit into the strategic goals?</a:t>
            </a:r>
          </a:p>
        </p:txBody>
      </p:sp>
      <p:sp>
        <p:nvSpPr>
          <p:cNvPr id="325" name="Slide Number Placeholder 3"/>
          <p:cNvSpPr txBox="1">
            <a:spLocks noGrp="1"/>
          </p:cNvSpPr>
          <p:nvPr>
            <p:ph type="sldNum" sz="quarter" idx="2"/>
          </p:nvPr>
        </p:nvSpPr>
        <p:spPr>
          <a:xfrm>
            <a:off x="11377046" y="6429679"/>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308"/>
                                        </p:tgtEl>
                                        <p:attrNameLst>
                                          <p:attrName>style.visibility</p:attrName>
                                        </p:attrNameLst>
                                      </p:cBhvr>
                                      <p:to>
                                        <p:strVal val="visible"/>
                                      </p:to>
                                    </p:set>
                                    <p:animEffect transition="in" filter="fade">
                                      <p:cBhvr>
                                        <p:cTn id="7" dur="500"/>
                                        <p:tgtEl>
                                          <p:spTgt spid="308"/>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309"/>
                                        </p:tgtEl>
                                        <p:attrNameLst>
                                          <p:attrName>style.visibility</p:attrName>
                                        </p:attrNameLst>
                                      </p:cBhvr>
                                      <p:to>
                                        <p:strVal val="visible"/>
                                      </p:to>
                                    </p:set>
                                    <p:animEffect transition="in" filter="fade">
                                      <p:cBhvr>
                                        <p:cTn id="11" dur="500"/>
                                        <p:tgtEl>
                                          <p:spTgt spid="30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318"/>
                                        </p:tgtEl>
                                        <p:attrNameLst>
                                          <p:attrName>style.visibility</p:attrName>
                                        </p:attrNameLst>
                                      </p:cBhvr>
                                      <p:to>
                                        <p:strVal val="visible"/>
                                      </p:to>
                                    </p:set>
                                    <p:animEffect transition="in" filter="fade">
                                      <p:cBhvr>
                                        <p:cTn id="16" dur="500"/>
                                        <p:tgtEl>
                                          <p:spTgt spid="318"/>
                                        </p:tgtEl>
                                      </p:cBhvr>
                                    </p:animEffect>
                                  </p:childTnLst>
                                </p:cTn>
                              </p:par>
                            </p:childTnLst>
                          </p:cTn>
                        </p:par>
                        <p:par>
                          <p:cTn id="17" fill="hold">
                            <p:stCondLst>
                              <p:cond delay="500"/>
                            </p:stCondLst>
                            <p:childTnLst>
                              <p:par>
                                <p:cTn id="18" presetID="10" presetClass="entr" fill="hold" grpId="0" nodeType="afterEffect">
                                  <p:stCondLst>
                                    <p:cond delay="0"/>
                                  </p:stCondLst>
                                  <p:iterate>
                                    <p:tmAbs val="0"/>
                                  </p:iterate>
                                  <p:childTnLst>
                                    <p:set>
                                      <p:cBhvr>
                                        <p:cTn id="19" fill="hold"/>
                                        <p:tgtEl>
                                          <p:spTgt spid="316"/>
                                        </p:tgtEl>
                                        <p:attrNameLst>
                                          <p:attrName>style.visibility</p:attrName>
                                        </p:attrNameLst>
                                      </p:cBhvr>
                                      <p:to>
                                        <p:strVal val="visible"/>
                                      </p:to>
                                    </p:set>
                                    <p:animEffect transition="in" filter="fade">
                                      <p:cBhvr>
                                        <p:cTn id="20" dur="500"/>
                                        <p:tgtEl>
                                          <p:spTgt spid="3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317"/>
                                        </p:tgtEl>
                                        <p:attrNameLst>
                                          <p:attrName>style.visibility</p:attrName>
                                        </p:attrNameLst>
                                      </p:cBhvr>
                                      <p:to>
                                        <p:strVal val="visible"/>
                                      </p:to>
                                    </p:set>
                                    <p:animEffect transition="in" filter="fade">
                                      <p:cBhvr>
                                        <p:cTn id="25" dur="500"/>
                                        <p:tgtEl>
                                          <p:spTgt spid="317"/>
                                        </p:tgtEl>
                                      </p:cBhvr>
                                    </p:animEffect>
                                  </p:childTnLst>
                                </p:cTn>
                              </p:par>
                            </p:childTnLst>
                          </p:cTn>
                        </p:par>
                        <p:par>
                          <p:cTn id="26" fill="hold">
                            <p:stCondLst>
                              <p:cond delay="500"/>
                            </p:stCondLst>
                            <p:childTnLst>
                              <p:par>
                                <p:cTn id="27" presetID="10" presetClass="entr" fill="hold" grpId="0" nodeType="afterEffect">
                                  <p:stCondLst>
                                    <p:cond delay="0"/>
                                  </p:stCondLst>
                                  <p:iterate>
                                    <p:tmAbs val="0"/>
                                  </p:iterate>
                                  <p:childTnLst>
                                    <p:set>
                                      <p:cBhvr>
                                        <p:cTn id="28" fill="hold"/>
                                        <p:tgtEl>
                                          <p:spTgt spid="315"/>
                                        </p:tgtEl>
                                        <p:attrNameLst>
                                          <p:attrName>style.visibility</p:attrName>
                                        </p:attrNameLst>
                                      </p:cBhvr>
                                      <p:to>
                                        <p:strVal val="visible"/>
                                      </p:to>
                                    </p:set>
                                    <p:animEffect transition="in" filter="fade">
                                      <p:cBhvr>
                                        <p:cTn id="29" dur="500"/>
                                        <p:tgtEl>
                                          <p:spTgt spid="3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0" nodeType="clickEffect">
                                  <p:stCondLst>
                                    <p:cond delay="0"/>
                                  </p:stCondLst>
                                  <p:iterate>
                                    <p:tmAbs val="0"/>
                                  </p:iterate>
                                  <p:childTnLst>
                                    <p:set>
                                      <p:cBhvr>
                                        <p:cTn id="33" fill="hold"/>
                                        <p:tgtEl>
                                          <p:spTgt spid="306"/>
                                        </p:tgtEl>
                                        <p:attrNameLst>
                                          <p:attrName>style.visibility</p:attrName>
                                        </p:attrNameLst>
                                      </p:cBhvr>
                                      <p:to>
                                        <p:strVal val="visible"/>
                                      </p:to>
                                    </p:set>
                                    <p:animEffect transition="in" filter="fade">
                                      <p:cBhvr>
                                        <p:cTn id="34" dur="500"/>
                                        <p:tgtEl>
                                          <p:spTgt spid="306"/>
                                        </p:tgtEl>
                                      </p:cBhvr>
                                    </p:animEffect>
                                  </p:childTnLst>
                                </p:cTn>
                              </p:par>
                            </p:childTnLst>
                          </p:cTn>
                        </p:par>
                        <p:par>
                          <p:cTn id="35" fill="hold">
                            <p:stCondLst>
                              <p:cond delay="500"/>
                            </p:stCondLst>
                            <p:childTnLst>
                              <p:par>
                                <p:cTn id="36" presetID="10" presetClass="entr" fill="hold" grpId="0" nodeType="afterEffect">
                                  <p:stCondLst>
                                    <p:cond delay="0"/>
                                  </p:stCondLst>
                                  <p:iterate>
                                    <p:tmAbs val="0"/>
                                  </p:iterate>
                                  <p:childTnLst>
                                    <p:set>
                                      <p:cBhvr>
                                        <p:cTn id="37" fill="hold"/>
                                        <p:tgtEl>
                                          <p:spTgt spid="310"/>
                                        </p:tgtEl>
                                        <p:attrNameLst>
                                          <p:attrName>style.visibility</p:attrName>
                                        </p:attrNameLst>
                                      </p:cBhvr>
                                      <p:to>
                                        <p:strVal val="visible"/>
                                      </p:to>
                                    </p:set>
                                    <p:animEffect transition="in" filter="fade">
                                      <p:cBhvr>
                                        <p:cTn id="38" dur="500"/>
                                        <p:tgtEl>
                                          <p:spTgt spid="3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grpId="0" nodeType="clickEffect">
                                  <p:stCondLst>
                                    <p:cond delay="0"/>
                                  </p:stCondLst>
                                  <p:iterate>
                                    <p:tmAbs val="0"/>
                                  </p:iterate>
                                  <p:childTnLst>
                                    <p:set>
                                      <p:cBhvr>
                                        <p:cTn id="42" fill="hold"/>
                                        <p:tgtEl>
                                          <p:spTgt spid="314"/>
                                        </p:tgtEl>
                                        <p:attrNameLst>
                                          <p:attrName>style.visibility</p:attrName>
                                        </p:attrNameLst>
                                      </p:cBhvr>
                                      <p:to>
                                        <p:strVal val="visible"/>
                                      </p:to>
                                    </p:set>
                                    <p:animEffect transition="in" filter="fade">
                                      <p:cBhvr>
                                        <p:cTn id="43" dur="500"/>
                                        <p:tgtEl>
                                          <p:spTgt spid="314"/>
                                        </p:tgtEl>
                                      </p:cBhvr>
                                    </p:animEffect>
                                  </p:childTnLst>
                                </p:cTn>
                              </p:par>
                            </p:childTnLst>
                          </p:cTn>
                        </p:par>
                        <p:par>
                          <p:cTn id="44" fill="hold">
                            <p:stCondLst>
                              <p:cond delay="500"/>
                            </p:stCondLst>
                            <p:childTnLst>
                              <p:par>
                                <p:cTn id="45" presetID="10" presetClass="entr" fill="hold" grpId="0" nodeType="afterEffect">
                                  <p:stCondLst>
                                    <p:cond delay="0"/>
                                  </p:stCondLst>
                                  <p:iterate>
                                    <p:tmAbs val="0"/>
                                  </p:iterate>
                                  <p:childTnLst>
                                    <p:set>
                                      <p:cBhvr>
                                        <p:cTn id="46" fill="hold"/>
                                        <p:tgtEl>
                                          <p:spTgt spid="313"/>
                                        </p:tgtEl>
                                        <p:attrNameLst>
                                          <p:attrName>style.visibility</p:attrName>
                                        </p:attrNameLst>
                                      </p:cBhvr>
                                      <p:to>
                                        <p:strVal val="visible"/>
                                      </p:to>
                                    </p:set>
                                    <p:animEffect transition="in" filter="fade">
                                      <p:cBhvr>
                                        <p:cTn id="47" dur="500"/>
                                        <p:tgtEl>
                                          <p:spTgt spid="3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grpId="0" nodeType="clickEffect">
                                  <p:stCondLst>
                                    <p:cond delay="0"/>
                                  </p:stCondLst>
                                  <p:iterate>
                                    <p:tmAbs val="0"/>
                                  </p:iterate>
                                  <p:childTnLst>
                                    <p:set>
                                      <p:cBhvr>
                                        <p:cTn id="51" fill="hold"/>
                                        <p:tgtEl>
                                          <p:spTgt spid="312"/>
                                        </p:tgtEl>
                                        <p:attrNameLst>
                                          <p:attrName>style.visibility</p:attrName>
                                        </p:attrNameLst>
                                      </p:cBhvr>
                                      <p:to>
                                        <p:strVal val="visible"/>
                                      </p:to>
                                    </p:set>
                                    <p:animEffect transition="in" filter="fade">
                                      <p:cBhvr>
                                        <p:cTn id="52" dur="500"/>
                                        <p:tgtEl>
                                          <p:spTgt spid="312"/>
                                        </p:tgtEl>
                                      </p:cBhvr>
                                    </p:animEffect>
                                  </p:childTnLst>
                                </p:cTn>
                              </p:par>
                            </p:childTnLst>
                          </p:cTn>
                        </p:par>
                        <p:par>
                          <p:cTn id="53" fill="hold">
                            <p:stCondLst>
                              <p:cond delay="500"/>
                            </p:stCondLst>
                            <p:childTnLst>
                              <p:par>
                                <p:cTn id="54" presetID="10" presetClass="entr" fill="hold" grpId="0" nodeType="afterEffect">
                                  <p:stCondLst>
                                    <p:cond delay="0"/>
                                  </p:stCondLst>
                                  <p:iterate>
                                    <p:tmAbs val="0"/>
                                  </p:iterate>
                                  <p:childTnLst>
                                    <p:set>
                                      <p:cBhvr>
                                        <p:cTn id="55" fill="hold"/>
                                        <p:tgtEl>
                                          <p:spTgt spid="311"/>
                                        </p:tgtEl>
                                        <p:attrNameLst>
                                          <p:attrName>style.visibility</p:attrName>
                                        </p:attrNameLst>
                                      </p:cBhvr>
                                      <p:to>
                                        <p:strVal val="visible"/>
                                      </p:to>
                                    </p:set>
                                    <p:animEffect transition="in" filter="fade">
                                      <p:cBhvr>
                                        <p:cTn id="56" dur="500"/>
                                        <p:tgtEl>
                                          <p:spTgt spid="3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grpId="0" nodeType="clickEffect">
                                  <p:stCondLst>
                                    <p:cond delay="0"/>
                                  </p:stCondLst>
                                  <p:iterate>
                                    <p:tmAbs val="0"/>
                                  </p:iterate>
                                  <p:childTnLst>
                                    <p:set>
                                      <p:cBhvr>
                                        <p:cTn id="60" fill="hold"/>
                                        <p:tgtEl>
                                          <p:spTgt spid="319"/>
                                        </p:tgtEl>
                                        <p:attrNameLst>
                                          <p:attrName>style.visibility</p:attrName>
                                        </p:attrNameLst>
                                      </p:cBhvr>
                                      <p:to>
                                        <p:strVal val="visible"/>
                                      </p:to>
                                    </p:set>
                                    <p:animEffect transition="in" filter="fade">
                                      <p:cBhvr>
                                        <p:cTn id="61" dur="500"/>
                                        <p:tgtEl>
                                          <p:spTgt spid="3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fill="hold" grpId="0" nodeType="clickEffect">
                                  <p:stCondLst>
                                    <p:cond delay="0"/>
                                  </p:stCondLst>
                                  <p:iterate>
                                    <p:tmAbs val="0"/>
                                  </p:iterate>
                                  <p:childTnLst>
                                    <p:set>
                                      <p:cBhvr>
                                        <p:cTn id="65" fill="hold"/>
                                        <p:tgtEl>
                                          <p:spTgt spid="320"/>
                                        </p:tgtEl>
                                        <p:attrNameLst>
                                          <p:attrName>style.visibility</p:attrName>
                                        </p:attrNameLst>
                                      </p:cBhvr>
                                      <p:to>
                                        <p:strVal val="visible"/>
                                      </p:to>
                                    </p:set>
                                    <p:animEffect transition="in" filter="fade">
                                      <p:cBhvr>
                                        <p:cTn id="66" dur="500"/>
                                        <p:tgtEl>
                                          <p:spTgt spid="3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grpId="0" nodeType="clickEffect">
                                  <p:stCondLst>
                                    <p:cond delay="0"/>
                                  </p:stCondLst>
                                  <p:iterate>
                                    <p:tmAbs val="0"/>
                                  </p:iterate>
                                  <p:childTnLst>
                                    <p:set>
                                      <p:cBhvr>
                                        <p:cTn id="70" fill="hold"/>
                                        <p:tgtEl>
                                          <p:spTgt spid="323"/>
                                        </p:tgtEl>
                                        <p:attrNameLst>
                                          <p:attrName>style.visibility</p:attrName>
                                        </p:attrNameLst>
                                      </p:cBhvr>
                                      <p:to>
                                        <p:strVal val="visible"/>
                                      </p:to>
                                    </p:set>
                                    <p:animEffect transition="in" filter="fade">
                                      <p:cBhvr>
                                        <p:cTn id="71" dur="500"/>
                                        <p:tgtEl>
                                          <p:spTgt spid="323"/>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0" nodeType="clickEffect">
                                  <p:stCondLst>
                                    <p:cond delay="0"/>
                                  </p:stCondLst>
                                  <p:iterate>
                                    <p:tmAbs val="0"/>
                                  </p:iterate>
                                  <p:childTnLst>
                                    <p:set>
                                      <p:cBhvr>
                                        <p:cTn id="75" fill="hold"/>
                                        <p:tgtEl>
                                          <p:spTgt spid="321"/>
                                        </p:tgtEl>
                                        <p:attrNameLst>
                                          <p:attrName>style.visibility</p:attrName>
                                        </p:attrNameLst>
                                      </p:cBhvr>
                                      <p:to>
                                        <p:strVal val="visible"/>
                                      </p:to>
                                    </p:set>
                                    <p:animEffect transition="in" filter="fade">
                                      <p:cBhvr>
                                        <p:cTn id="76" dur="500"/>
                                        <p:tgtEl>
                                          <p:spTgt spid="3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fill="hold" grpId="0" nodeType="clickEffect">
                                  <p:stCondLst>
                                    <p:cond delay="0"/>
                                  </p:stCondLst>
                                  <p:iterate>
                                    <p:tmAbs val="0"/>
                                  </p:iterate>
                                  <p:childTnLst>
                                    <p:set>
                                      <p:cBhvr>
                                        <p:cTn id="80" fill="hold"/>
                                        <p:tgtEl>
                                          <p:spTgt spid="322"/>
                                        </p:tgtEl>
                                        <p:attrNameLst>
                                          <p:attrName>style.visibility</p:attrName>
                                        </p:attrNameLst>
                                      </p:cBhvr>
                                      <p:to>
                                        <p:strVal val="visible"/>
                                      </p:to>
                                    </p:set>
                                    <p:animEffect transition="in" filter="fade">
                                      <p:cBhvr>
                                        <p:cTn id="81" dur="500"/>
                                        <p:tgtEl>
                                          <p:spTgt spid="32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fill="hold" grpId="0" nodeType="clickEffect">
                                  <p:stCondLst>
                                    <p:cond delay="0"/>
                                  </p:stCondLst>
                                  <p:iterate>
                                    <p:tmAbs val="0"/>
                                  </p:iterate>
                                  <p:childTnLst>
                                    <p:set>
                                      <p:cBhvr>
                                        <p:cTn id="85" fill="hold"/>
                                        <p:tgtEl>
                                          <p:spTgt spid="324"/>
                                        </p:tgtEl>
                                        <p:attrNameLst>
                                          <p:attrName>style.visibility</p:attrName>
                                        </p:attrNameLst>
                                      </p:cBhvr>
                                      <p:to>
                                        <p:strVal val="visible"/>
                                      </p:to>
                                    </p:set>
                                    <p:animEffect transition="in" filter="fade">
                                      <p:cBhvr>
                                        <p:cTn id="86"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P spid="308" grpId="0" animBg="1" advAuto="0"/>
      <p:bldP spid="309" grpId="0" animBg="1" advAuto="0"/>
      <p:bldP spid="310" grpId="0" animBg="1" advAuto="0"/>
      <p:bldP spid="311" grpId="0" animBg="1" advAuto="0"/>
      <p:bldP spid="312" grpId="0" animBg="1" advAuto="0"/>
      <p:bldP spid="313" grpId="0" animBg="1" advAuto="0"/>
      <p:bldP spid="314" grpId="0" animBg="1" advAuto="0"/>
      <p:bldP spid="315" grpId="0" animBg="1" advAuto="0"/>
      <p:bldP spid="316" grpId="0" animBg="1" advAuto="0"/>
      <p:bldP spid="317" grpId="0" animBg="1" advAuto="0"/>
      <p:bldP spid="318" grpId="0" animBg="1" advAuto="0"/>
      <p:bldP spid="319" grpId="0" animBg="1" advAuto="0"/>
      <p:bldP spid="320" grpId="0" animBg="1" advAuto="0"/>
      <p:bldP spid="321" grpId="0" animBg="1" advAuto="0"/>
      <p:bldP spid="322" grpId="0" animBg="1" advAuto="0"/>
      <p:bldP spid="323" grpId="0" animBg="1" advAuto="0"/>
      <p:bldP spid="324"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itle 1"/>
          <p:cNvSpPr txBox="1">
            <a:spLocks noGrp="1"/>
          </p:cNvSpPr>
          <p:nvPr>
            <p:ph type="title"/>
          </p:nvPr>
        </p:nvSpPr>
        <p:spPr>
          <a:xfrm>
            <a:off x="559971" y="201470"/>
            <a:ext cx="10178323" cy="955691"/>
          </a:xfrm>
          <a:prstGeom prst="rect">
            <a:avLst/>
          </a:prstGeom>
        </p:spPr>
        <p:txBody>
          <a:bodyPr/>
          <a:lstStyle/>
          <a:p>
            <a:r>
              <a:t>Problems related to Human factor</a:t>
            </a:r>
          </a:p>
        </p:txBody>
      </p:sp>
      <p:sp>
        <p:nvSpPr>
          <p:cNvPr id="328" name="Slide Number Placeholder 3"/>
          <p:cNvSpPr txBox="1">
            <a:spLocks noGrp="1"/>
          </p:cNvSpPr>
          <p:nvPr>
            <p:ph type="sldNum" sz="quarter" idx="2"/>
          </p:nvPr>
        </p:nvSpPr>
        <p:spPr>
          <a:xfrm>
            <a:off x="11351136" y="6326495"/>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pic>
        <p:nvPicPr>
          <p:cNvPr id="329" name="Picture 2" descr="Picture 2"/>
          <p:cNvPicPr>
            <a:picLocks noChangeAspect="1"/>
          </p:cNvPicPr>
          <p:nvPr/>
        </p:nvPicPr>
        <p:blipFill>
          <a:blip r:embed="rId2"/>
          <a:stretch>
            <a:fillRect/>
          </a:stretch>
        </p:blipFill>
        <p:spPr>
          <a:xfrm>
            <a:off x="1437268" y="1374989"/>
            <a:ext cx="1231108" cy="1231108"/>
          </a:xfrm>
          <a:prstGeom prst="rect">
            <a:avLst/>
          </a:prstGeom>
          <a:ln w="12700">
            <a:miter lim="400000"/>
          </a:ln>
        </p:spPr>
      </p:pic>
      <p:sp>
        <p:nvSpPr>
          <p:cNvPr id="330" name="TextBox 4"/>
          <p:cNvSpPr txBox="1"/>
          <p:nvPr/>
        </p:nvSpPr>
        <p:spPr>
          <a:xfrm>
            <a:off x="1054042" y="2770289"/>
            <a:ext cx="1997569"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dirty="0"/>
              <a:t>Employees do not </a:t>
            </a:r>
          </a:p>
          <a:p>
            <a:pPr algn="ctr"/>
            <a:r>
              <a:rPr dirty="0"/>
              <a:t>want to share</a:t>
            </a:r>
          </a:p>
        </p:txBody>
      </p:sp>
      <p:pic>
        <p:nvPicPr>
          <p:cNvPr id="331" name="Picture 4" descr="Picture 4"/>
          <p:cNvPicPr>
            <a:picLocks noChangeAspect="1"/>
          </p:cNvPicPr>
          <p:nvPr/>
        </p:nvPicPr>
        <p:blipFill>
          <a:blip r:embed="rId3"/>
          <a:stretch>
            <a:fillRect/>
          </a:stretch>
        </p:blipFill>
        <p:spPr>
          <a:xfrm>
            <a:off x="4441780" y="1213070"/>
            <a:ext cx="1422697" cy="1422697"/>
          </a:xfrm>
          <a:prstGeom prst="rect">
            <a:avLst/>
          </a:prstGeom>
          <a:ln w="12700">
            <a:miter lim="400000"/>
          </a:ln>
        </p:spPr>
      </p:pic>
      <p:sp>
        <p:nvSpPr>
          <p:cNvPr id="332" name="TextBox 5"/>
          <p:cNvSpPr txBox="1"/>
          <p:nvPr/>
        </p:nvSpPr>
        <p:spPr>
          <a:xfrm>
            <a:off x="4384846" y="2789166"/>
            <a:ext cx="1832147"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dirty="0"/>
              <a:t>Some people do</a:t>
            </a:r>
          </a:p>
          <a:p>
            <a:pPr algn="ctr"/>
            <a:r>
              <a:rPr dirty="0"/>
              <a:t>not want to work </a:t>
            </a:r>
          </a:p>
          <a:p>
            <a:pPr algn="ctr"/>
            <a:r>
              <a:rPr dirty="0"/>
              <a:t>too much</a:t>
            </a:r>
          </a:p>
        </p:txBody>
      </p:sp>
      <p:pic>
        <p:nvPicPr>
          <p:cNvPr id="333" name="Picture 6" descr="Picture 6"/>
          <p:cNvPicPr>
            <a:picLocks noChangeAspect="1"/>
          </p:cNvPicPr>
          <p:nvPr/>
        </p:nvPicPr>
        <p:blipFill>
          <a:blip r:embed="rId4"/>
          <a:stretch>
            <a:fillRect/>
          </a:stretch>
        </p:blipFill>
        <p:spPr>
          <a:xfrm>
            <a:off x="8097676" y="1081237"/>
            <a:ext cx="1783854" cy="1783854"/>
          </a:xfrm>
          <a:prstGeom prst="rect">
            <a:avLst/>
          </a:prstGeom>
          <a:ln w="12700">
            <a:miter lim="400000"/>
          </a:ln>
        </p:spPr>
      </p:pic>
      <p:sp>
        <p:nvSpPr>
          <p:cNvPr id="334" name="TextBox 6"/>
          <p:cNvSpPr txBox="1"/>
          <p:nvPr/>
        </p:nvSpPr>
        <p:spPr>
          <a:xfrm>
            <a:off x="7439751" y="2810375"/>
            <a:ext cx="3099703"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rPr dirty="0"/>
              <a:t>Some people may </a:t>
            </a:r>
          </a:p>
          <a:p>
            <a:pPr algn="ctr"/>
            <a:r>
              <a:rPr dirty="0"/>
              <a:t>be envious </a:t>
            </a:r>
          </a:p>
          <a:p>
            <a:pPr algn="ctr"/>
            <a:r>
              <a:rPr dirty="0"/>
              <a:t>if you get credit</a:t>
            </a:r>
          </a:p>
        </p:txBody>
      </p:sp>
      <p:pic>
        <p:nvPicPr>
          <p:cNvPr id="335" name="Picture 8" descr="Picture 8"/>
          <p:cNvPicPr>
            <a:picLocks noChangeAspect="1"/>
          </p:cNvPicPr>
          <p:nvPr/>
        </p:nvPicPr>
        <p:blipFill>
          <a:blip r:embed="rId5"/>
          <a:stretch>
            <a:fillRect/>
          </a:stretch>
        </p:blipFill>
        <p:spPr>
          <a:xfrm>
            <a:off x="7994176" y="3923353"/>
            <a:ext cx="1507481" cy="1507481"/>
          </a:xfrm>
          <a:prstGeom prst="rect">
            <a:avLst/>
          </a:prstGeom>
          <a:ln w="12700">
            <a:miter lim="400000"/>
          </a:ln>
        </p:spPr>
      </p:pic>
      <p:sp>
        <p:nvSpPr>
          <p:cNvPr id="336" name="TextBox 7"/>
          <p:cNvSpPr txBox="1"/>
          <p:nvPr/>
        </p:nvSpPr>
        <p:spPr>
          <a:xfrm>
            <a:off x="7256222" y="5501664"/>
            <a:ext cx="3436743"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rPr dirty="0"/>
              <a:t>Try not to be rude</a:t>
            </a:r>
          </a:p>
          <a:p>
            <a:pPr algn="ctr"/>
            <a:r>
              <a:rPr dirty="0"/>
              <a:t>when asking for information</a:t>
            </a:r>
          </a:p>
        </p:txBody>
      </p:sp>
      <p:pic>
        <p:nvPicPr>
          <p:cNvPr id="337" name="Picture 10" descr="Picture 10"/>
          <p:cNvPicPr>
            <a:picLocks noChangeAspect="1"/>
          </p:cNvPicPr>
          <p:nvPr/>
        </p:nvPicPr>
        <p:blipFill>
          <a:blip r:embed="rId6"/>
          <a:stretch>
            <a:fillRect/>
          </a:stretch>
        </p:blipFill>
        <p:spPr>
          <a:xfrm>
            <a:off x="1490197" y="3995032"/>
            <a:ext cx="1316766" cy="1316766"/>
          </a:xfrm>
          <a:prstGeom prst="rect">
            <a:avLst/>
          </a:prstGeom>
          <a:ln w="12700">
            <a:miter lim="400000"/>
          </a:ln>
        </p:spPr>
      </p:pic>
      <p:sp>
        <p:nvSpPr>
          <p:cNvPr id="338" name="TextBox 8"/>
          <p:cNvSpPr txBox="1"/>
          <p:nvPr/>
        </p:nvSpPr>
        <p:spPr>
          <a:xfrm>
            <a:off x="825703" y="5401652"/>
            <a:ext cx="2645753"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dirty="0"/>
              <a:t>Some information could</a:t>
            </a:r>
          </a:p>
          <a:p>
            <a:pPr algn="ctr"/>
            <a:r>
              <a:rPr dirty="0"/>
              <a:t>reveal unethical behavior</a:t>
            </a:r>
          </a:p>
        </p:txBody>
      </p:sp>
      <p:pic>
        <p:nvPicPr>
          <p:cNvPr id="339" name="Picture 12" descr="Picture 12"/>
          <p:cNvPicPr>
            <a:picLocks noChangeAspect="1"/>
          </p:cNvPicPr>
          <p:nvPr/>
        </p:nvPicPr>
        <p:blipFill>
          <a:blip r:embed="rId7"/>
          <a:stretch>
            <a:fillRect/>
          </a:stretch>
        </p:blipFill>
        <p:spPr>
          <a:xfrm>
            <a:off x="4498521" y="3896867"/>
            <a:ext cx="1604798" cy="1604798"/>
          </a:xfrm>
          <a:prstGeom prst="rect">
            <a:avLst/>
          </a:prstGeom>
          <a:ln w="12700">
            <a:miter lim="400000"/>
          </a:ln>
        </p:spPr>
      </p:pic>
      <p:sp>
        <p:nvSpPr>
          <p:cNvPr id="340" name="TextBox 9"/>
          <p:cNvSpPr txBox="1"/>
          <p:nvPr/>
        </p:nvSpPr>
        <p:spPr>
          <a:xfrm>
            <a:off x="4010361" y="5501664"/>
            <a:ext cx="2760388"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r>
              <a:rPr dirty="0"/>
              <a:t>They do not have the data</a:t>
            </a:r>
          </a:p>
          <a:p>
            <a:pPr algn="ctr"/>
            <a:r>
              <a:rPr dirty="0"/>
              <a:t>but will never tell you</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D7F2-424B-24BC-2CE9-14E83348904F}"/>
              </a:ext>
            </a:extLst>
          </p:cNvPr>
          <p:cNvSpPr>
            <a:spLocks noGrp="1"/>
          </p:cNvSpPr>
          <p:nvPr>
            <p:ph type="title"/>
          </p:nvPr>
        </p:nvSpPr>
        <p:spPr/>
        <p:txBody>
          <a:bodyPr/>
          <a:lstStyle/>
          <a:p>
            <a:r>
              <a:rPr lang="en-IE" dirty="0"/>
              <a:t>Example of Data Preparation</a:t>
            </a:r>
          </a:p>
        </p:txBody>
      </p:sp>
      <p:graphicFrame>
        <p:nvGraphicFramePr>
          <p:cNvPr id="4" name="Table 3">
            <a:extLst>
              <a:ext uri="{FF2B5EF4-FFF2-40B4-BE49-F238E27FC236}">
                <a16:creationId xmlns:a16="http://schemas.microsoft.com/office/drawing/2014/main" id="{C4A7C676-B2C3-2000-E9A9-CBCEEDFF8BE8}"/>
              </a:ext>
            </a:extLst>
          </p:cNvPr>
          <p:cNvGraphicFramePr>
            <a:graphicFrameLocks noGrp="1"/>
          </p:cNvGraphicFramePr>
          <p:nvPr>
            <p:extLst>
              <p:ext uri="{D42A27DB-BD31-4B8C-83A1-F6EECF244321}">
                <p14:modId xmlns:p14="http://schemas.microsoft.com/office/powerpoint/2010/main" val="1546367907"/>
              </p:ext>
            </p:extLst>
          </p:nvPr>
        </p:nvGraphicFramePr>
        <p:xfrm>
          <a:off x="366639" y="1690688"/>
          <a:ext cx="10515600" cy="3017520"/>
        </p:xfrm>
        <a:graphic>
          <a:graphicData uri="http://schemas.openxmlformats.org/drawingml/2006/table">
            <a:tbl>
              <a:tblPr/>
              <a:tblGrid>
                <a:gridCol w="2103120">
                  <a:extLst>
                    <a:ext uri="{9D8B030D-6E8A-4147-A177-3AD203B41FA5}">
                      <a16:colId xmlns:a16="http://schemas.microsoft.com/office/drawing/2014/main" val="2139178963"/>
                    </a:ext>
                  </a:extLst>
                </a:gridCol>
                <a:gridCol w="2103120">
                  <a:extLst>
                    <a:ext uri="{9D8B030D-6E8A-4147-A177-3AD203B41FA5}">
                      <a16:colId xmlns:a16="http://schemas.microsoft.com/office/drawing/2014/main" val="1549051546"/>
                    </a:ext>
                  </a:extLst>
                </a:gridCol>
                <a:gridCol w="2103120">
                  <a:extLst>
                    <a:ext uri="{9D8B030D-6E8A-4147-A177-3AD203B41FA5}">
                      <a16:colId xmlns:a16="http://schemas.microsoft.com/office/drawing/2014/main" val="2340999525"/>
                    </a:ext>
                  </a:extLst>
                </a:gridCol>
                <a:gridCol w="2103120">
                  <a:extLst>
                    <a:ext uri="{9D8B030D-6E8A-4147-A177-3AD203B41FA5}">
                      <a16:colId xmlns:a16="http://schemas.microsoft.com/office/drawing/2014/main" val="472208272"/>
                    </a:ext>
                  </a:extLst>
                </a:gridCol>
                <a:gridCol w="2103120">
                  <a:extLst>
                    <a:ext uri="{9D8B030D-6E8A-4147-A177-3AD203B41FA5}">
                      <a16:colId xmlns:a16="http://schemas.microsoft.com/office/drawing/2014/main" val="1019866326"/>
                    </a:ext>
                  </a:extLst>
                </a:gridCol>
              </a:tblGrid>
              <a:tr h="0">
                <a:tc>
                  <a:txBody>
                    <a:bodyPr/>
                    <a:lstStyle/>
                    <a:p>
                      <a:pPr algn="ctr">
                        <a:buNone/>
                      </a:pPr>
                      <a:r>
                        <a:rPr lang="en-IE" b="1" dirty="0"/>
                        <a:t>NAME</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buNone/>
                      </a:pPr>
                      <a:r>
                        <a:rPr lang="en-IE" b="1" dirty="0"/>
                        <a:t>GENDER</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buNone/>
                      </a:pPr>
                      <a:r>
                        <a:rPr lang="en-IE" b="1" dirty="0"/>
                        <a:t>CITY</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buNone/>
                      </a:pPr>
                      <a:r>
                        <a:rPr lang="en-IE" b="1" dirty="0"/>
                        <a:t>STATE</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buNone/>
                      </a:pPr>
                      <a:r>
                        <a:rPr lang="en-IE" b="1" dirty="0"/>
                        <a:t>DOB</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78168622"/>
                  </a:ext>
                </a:extLst>
              </a:tr>
              <a:tr h="0">
                <a:tc>
                  <a:txBody>
                    <a:bodyPr/>
                    <a:lstStyle/>
                    <a:p>
                      <a:pPr algn="ctr">
                        <a:buNone/>
                      </a:pPr>
                      <a:r>
                        <a:rPr lang="en-IE" dirty="0"/>
                        <a:t>John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dirty="0"/>
                        <a:t>Brooklyn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dirty="0"/>
                        <a:t>New York</a:t>
                      </a:r>
                      <a:endParaRPr lang="en-I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12/02/86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4124097"/>
                  </a:ext>
                </a:extLst>
              </a:tr>
              <a:tr h="0">
                <a:tc>
                  <a:txBody>
                    <a:bodyPr/>
                    <a:lstStyle/>
                    <a:p>
                      <a:pPr algn="ctr">
                        <a:buNone/>
                      </a:pPr>
                      <a:r>
                        <a:rPr lang="en-IE" dirty="0"/>
                        <a:t>Susan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dirty="0">
                          <a:highlight>
                            <a:srgbClr val="FFFF00"/>
                          </a:highlight>
                        </a:rPr>
                        <a:t>(blank)</a:t>
                      </a:r>
                      <a:endParaRPr lang="en-IE" dirty="0">
                        <a:highlight>
                          <a:srgbClr val="FFFF00"/>
                        </a:highligh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a:t>5-Apr-1972</a:t>
                      </a:r>
                      <a:endParaRPr lang="en-I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3281715"/>
                  </a:ext>
                </a:extLst>
              </a:tr>
              <a:tr h="0">
                <a:tc>
                  <a:txBody>
                    <a:bodyPr/>
                    <a:lstStyle/>
                    <a:p>
                      <a:pPr algn="ctr">
                        <a:buNone/>
                      </a:pPr>
                      <a:r>
                        <a:rPr lang="en-IE"/>
                        <a:t>David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Boston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1981-07-14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182579"/>
                  </a:ext>
                </a:extLst>
              </a:tr>
              <a:tr h="0">
                <a:tc>
                  <a:txBody>
                    <a:bodyPr/>
                    <a:lstStyle/>
                    <a:p>
                      <a:pPr algn="ctr">
                        <a:buNone/>
                      </a:pPr>
                      <a:r>
                        <a:rPr lang="en-IE"/>
                        <a:t>Maria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Miami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a:t>Florida</a:t>
                      </a:r>
                      <a:endParaRPr lang="en-I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03/08/85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9973527"/>
                  </a:ext>
                </a:extLst>
              </a:tr>
              <a:tr h="0">
                <a:tc>
                  <a:txBody>
                    <a:bodyPr/>
                    <a:lstStyle/>
                    <a:p>
                      <a:pPr algn="ctr">
                        <a:buNone/>
                      </a:pPr>
                      <a:r>
                        <a:rPr lang="en-IE"/>
                        <a:t>Alex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dirty="0">
                          <a:highlight>
                            <a:srgbClr val="FFFF00"/>
                          </a:highlight>
                        </a:rPr>
                        <a:t>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Chicago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a:t>15 Sept 1990</a:t>
                      </a:r>
                      <a:endParaRPr lang="en-I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902517"/>
                  </a:ext>
                </a:extLst>
              </a:tr>
              <a:tr h="0">
                <a:tc>
                  <a:txBody>
                    <a:bodyPr/>
                    <a:lstStyle/>
                    <a:p>
                      <a:pPr algn="ctr">
                        <a:buNone/>
                      </a:pPr>
                      <a:r>
                        <a:rPr lang="en-IE"/>
                        <a:t>Linda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dirty="0">
                          <a:highlight>
                            <a:srgbClr val="FFFF00"/>
                          </a:highlight>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Los Angeles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08-21-1978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4031454"/>
                  </a:ext>
                </a:extLst>
              </a:tr>
              <a:tr h="0">
                <a:tc>
                  <a:txBody>
                    <a:bodyPr/>
                    <a:lstStyle/>
                    <a:p>
                      <a:pPr algn="ctr">
                        <a:buNone/>
                      </a:pPr>
                      <a:r>
                        <a:rPr lang="en-IE"/>
                        <a:t>Robert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dirty="0"/>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Houston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b="1"/>
                        <a:t>1975/12/01</a:t>
                      </a:r>
                      <a:endParaRPr lang="en-I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7501295"/>
                  </a:ext>
                </a:extLst>
              </a:tr>
              <a:tr h="0">
                <a:tc>
                  <a:txBody>
                    <a:bodyPr/>
                    <a:lstStyle/>
                    <a:p>
                      <a:pPr algn="ctr">
                        <a:buNone/>
                      </a:pPr>
                      <a:r>
                        <a:rPr lang="en-IE"/>
                        <a:t>Emma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Seattle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a:t>WA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IE" dirty="0"/>
                        <a:t>04/04/1992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4314940"/>
                  </a:ext>
                </a:extLst>
              </a:tr>
            </a:tbl>
          </a:graphicData>
        </a:graphic>
      </p:graphicFrame>
    </p:spTree>
    <p:extLst>
      <p:ext uri="{BB962C8B-B14F-4D97-AF65-F5344CB8AC3E}">
        <p14:creationId xmlns:p14="http://schemas.microsoft.com/office/powerpoint/2010/main" val="28151518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ontent Placeholder 2"/>
          <p:cNvSpPr txBox="1">
            <a:spLocks noGrp="1"/>
          </p:cNvSpPr>
          <p:nvPr>
            <p:ph type="body" sz="quarter" idx="1"/>
          </p:nvPr>
        </p:nvSpPr>
        <p:spPr>
          <a:xfrm>
            <a:off x="1006837" y="4251959"/>
            <a:ext cx="10178324" cy="1562889"/>
          </a:xfrm>
          <a:prstGeom prst="rect">
            <a:avLst/>
          </a:prstGeom>
        </p:spPr>
        <p:txBody>
          <a:bodyPr anchor="ctr"/>
          <a:lstStyle>
            <a:lvl1pPr algn="ctr">
              <a:lnSpc>
                <a:spcPct val="90000"/>
              </a:lnSpc>
              <a:spcBef>
                <a:spcPts val="0"/>
              </a:spcBef>
              <a:buSzTx/>
              <a:buNone/>
              <a:defRPr sz="3900" b="1">
                <a:solidFill>
                  <a:schemeClr val="accent3"/>
                </a:solidFill>
              </a:defRPr>
            </a:lvl1pPr>
          </a:lstStyle>
          <a:p>
            <a:r>
              <a:t>Section 3: Cross-Industry Standard Process for Data Mining (CRISP-DM)</a:t>
            </a:r>
          </a:p>
        </p:txBody>
      </p:sp>
      <p:pic>
        <p:nvPicPr>
          <p:cNvPr id="343" name="Picture 1" descr="Picture 1"/>
          <p:cNvPicPr>
            <a:picLocks noChangeAspect="1"/>
          </p:cNvPicPr>
          <p:nvPr/>
        </p:nvPicPr>
        <p:blipFill>
          <a:blip r:embed="rId2"/>
          <a:stretch>
            <a:fillRect/>
          </a:stretch>
        </p:blipFill>
        <p:spPr>
          <a:xfrm>
            <a:off x="3509009" y="482600"/>
            <a:ext cx="3746501" cy="3746500"/>
          </a:xfrm>
          <a:prstGeom prst="rect">
            <a:avLst/>
          </a:prstGeom>
          <a:ln w="12700">
            <a:miter lim="400000"/>
          </a:ln>
        </p:spPr>
      </p:pic>
      <p:sp>
        <p:nvSpPr>
          <p:cNvPr id="344"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483869" y="252093"/>
            <a:ext cx="10515601" cy="857887"/>
          </a:xfrm>
          <a:prstGeom prst="rect">
            <a:avLst/>
          </a:prstGeom>
        </p:spPr>
        <p:txBody>
          <a:bodyPr/>
          <a:lstStyle/>
          <a:p>
            <a:r>
              <a:t>Summary of lecture</a:t>
            </a:r>
          </a:p>
        </p:txBody>
      </p:sp>
      <p:sp>
        <p:nvSpPr>
          <p:cNvPr id="132" name="Content Placeholder 2"/>
          <p:cNvSpPr txBox="1">
            <a:spLocks noGrp="1"/>
          </p:cNvSpPr>
          <p:nvPr>
            <p:ph type="body" idx="1"/>
          </p:nvPr>
        </p:nvSpPr>
        <p:spPr>
          <a:xfrm>
            <a:off x="632459" y="1325879"/>
            <a:ext cx="10515601" cy="4599625"/>
          </a:xfrm>
          <a:prstGeom prst="rect">
            <a:avLst/>
          </a:prstGeom>
          <a:solidFill>
            <a:srgbClr val="FAFBFD"/>
          </a:solidFill>
          <a:ln w="9525">
            <a:solidFill>
              <a:srgbClr val="000000"/>
            </a:solidFill>
            <a:round/>
          </a:ln>
        </p:spPr>
        <p:txBody>
          <a:bodyPr/>
          <a:lstStyle/>
          <a:p>
            <a:pPr>
              <a:lnSpc>
                <a:spcPct val="88000"/>
              </a:lnSpc>
              <a:defRPr sz="2500"/>
            </a:pPr>
            <a:r>
              <a:rPr dirty="0"/>
              <a:t>This lecture discusses the importance of a structured data mining process, focusing on the Cross-Industry Standard Process for Data Mining (CRISP-DM). </a:t>
            </a:r>
          </a:p>
          <a:p>
            <a:pPr>
              <a:lnSpc>
                <a:spcPct val="88000"/>
              </a:lnSpc>
              <a:defRPr sz="2500"/>
            </a:pPr>
            <a:r>
              <a:rPr dirty="0"/>
              <a:t>It highlights vital sections, including understanding the data, the necessity of a life cycle, and the main steps within CRISP-DM. </a:t>
            </a:r>
          </a:p>
          <a:p>
            <a:pPr>
              <a:lnSpc>
                <a:spcPct val="88000"/>
              </a:lnSpc>
              <a:defRPr sz="2500"/>
            </a:pPr>
            <a:r>
              <a:rPr dirty="0"/>
              <a:t>The emphasis lies on systematic and efficient data mining, leveraging CRISP-DM's flexibility and iterative approach for successful project management.</a:t>
            </a:r>
          </a:p>
          <a:p>
            <a:pPr>
              <a:lnSpc>
                <a:spcPct val="88000"/>
              </a:lnSpc>
              <a:defRPr sz="2500"/>
            </a:pPr>
            <a:r>
              <a:rPr dirty="0"/>
              <a:t>It underscores the crucial role of documentation in ensuring transparency, reproducibility, and collaboration throughout the data mining life cycle.</a:t>
            </a:r>
          </a:p>
        </p:txBody>
      </p:sp>
      <p:sp>
        <p:nvSpPr>
          <p:cNvPr id="133" name="Slide Number Placeholder 3"/>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EFF8D-DA0B-43E2-47F4-E9B0BC81266C}"/>
              </a:ext>
            </a:extLst>
          </p:cNvPr>
          <p:cNvSpPr>
            <a:spLocks noGrp="1"/>
          </p:cNvSpPr>
          <p:nvPr>
            <p:ph type="title"/>
          </p:nvPr>
        </p:nvSpPr>
        <p:spPr>
          <a:xfrm>
            <a:off x="548833" y="118509"/>
            <a:ext cx="10515600" cy="1325563"/>
          </a:xfrm>
        </p:spPr>
        <p:txBody>
          <a:bodyPr/>
          <a:lstStyle/>
          <a:p>
            <a:r>
              <a:rPr lang="en-IE" dirty="0"/>
              <a:t>Case Study: Predicting Diabetes Risk</a:t>
            </a:r>
          </a:p>
        </p:txBody>
      </p:sp>
      <p:sp>
        <p:nvSpPr>
          <p:cNvPr id="3" name="Text Placeholder 2">
            <a:extLst>
              <a:ext uri="{FF2B5EF4-FFF2-40B4-BE49-F238E27FC236}">
                <a16:creationId xmlns:a16="http://schemas.microsoft.com/office/drawing/2014/main" id="{D300DAC1-8EE8-3351-7880-96D03B605898}"/>
              </a:ext>
            </a:extLst>
          </p:cNvPr>
          <p:cNvSpPr>
            <a:spLocks noGrp="1"/>
          </p:cNvSpPr>
          <p:nvPr>
            <p:ph type="body" idx="1"/>
          </p:nvPr>
        </p:nvSpPr>
        <p:spPr>
          <a:xfrm>
            <a:off x="340487" y="1690688"/>
            <a:ext cx="8931849" cy="4386021"/>
          </a:xfrm>
        </p:spPr>
        <p:txBody>
          <a:bodyPr>
            <a:normAutofit fontScale="70000" lnSpcReduction="20000"/>
          </a:bodyPr>
          <a:lstStyle/>
          <a:p>
            <a:r>
              <a:rPr lang="en-IE" b="1" dirty="0"/>
              <a:t>Problem: </a:t>
            </a:r>
            <a:r>
              <a:rPr lang="en-IE" dirty="0"/>
              <a:t>Hospitals face a growing challenge with diabetes, a condition that develops gradually and often remains undiagnosed until serious complications occur. Many patients who regularly visit the hospital for routine checkups already show early risk factors (such as obesity, high blood pressure, or elevated glucose levels), but doctors cannot always spot these patterns during short consultations.</a:t>
            </a:r>
          </a:p>
          <a:p>
            <a:r>
              <a:rPr lang="en-IE" b="1" dirty="0"/>
              <a:t>Key challenge:</a:t>
            </a:r>
            <a:r>
              <a:rPr lang="en-IE" dirty="0"/>
              <a:t> How can the hospital use its large collection of patient data to identify individuals most at risk of developing diabetes in the next few years, so preventive action can be taken?</a:t>
            </a:r>
          </a:p>
          <a:p>
            <a:endParaRPr lang="en-IE" dirty="0"/>
          </a:p>
        </p:txBody>
      </p:sp>
      <p:pic>
        <p:nvPicPr>
          <p:cNvPr id="4" name="Picture 3">
            <a:extLst>
              <a:ext uri="{FF2B5EF4-FFF2-40B4-BE49-F238E27FC236}">
                <a16:creationId xmlns:a16="http://schemas.microsoft.com/office/drawing/2014/main" id="{9D201E5E-D263-13E2-A46E-C4A66490BCA0}"/>
              </a:ext>
            </a:extLst>
          </p:cNvPr>
          <p:cNvPicPr>
            <a:picLocks noChangeAspect="1"/>
          </p:cNvPicPr>
          <p:nvPr/>
        </p:nvPicPr>
        <p:blipFill>
          <a:blip r:embed="rId2"/>
          <a:stretch>
            <a:fillRect/>
          </a:stretch>
        </p:blipFill>
        <p:spPr>
          <a:xfrm>
            <a:off x="9502273" y="1444072"/>
            <a:ext cx="2525295" cy="2525295"/>
          </a:xfrm>
          <a:prstGeom prst="rect">
            <a:avLst/>
          </a:prstGeom>
        </p:spPr>
      </p:pic>
    </p:spTree>
    <p:extLst>
      <p:ext uri="{BB962C8B-B14F-4D97-AF65-F5344CB8AC3E}">
        <p14:creationId xmlns:p14="http://schemas.microsoft.com/office/powerpoint/2010/main" val="7939650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0C05-E489-DCC7-B15C-796190AA9C46}"/>
              </a:ext>
            </a:extLst>
          </p:cNvPr>
          <p:cNvSpPr>
            <a:spLocks noGrp="1"/>
          </p:cNvSpPr>
          <p:nvPr>
            <p:ph type="title"/>
          </p:nvPr>
        </p:nvSpPr>
        <p:spPr/>
        <p:txBody>
          <a:bodyPr>
            <a:normAutofit/>
          </a:bodyPr>
          <a:lstStyle/>
          <a:p>
            <a:r>
              <a:rPr lang="en-IE" sz="4000" dirty="0"/>
              <a:t>Applying CRISP-DM to Predict Diabetes Risk in Patients</a:t>
            </a:r>
          </a:p>
        </p:txBody>
      </p:sp>
      <p:sp>
        <p:nvSpPr>
          <p:cNvPr id="3" name="Text Placeholder 2">
            <a:extLst>
              <a:ext uri="{FF2B5EF4-FFF2-40B4-BE49-F238E27FC236}">
                <a16:creationId xmlns:a16="http://schemas.microsoft.com/office/drawing/2014/main" id="{05B3CA96-9F87-8A86-97C4-AC04FCD0419A}"/>
              </a:ext>
            </a:extLst>
          </p:cNvPr>
          <p:cNvSpPr>
            <a:spLocks noGrp="1"/>
          </p:cNvSpPr>
          <p:nvPr>
            <p:ph type="body" idx="1"/>
          </p:nvPr>
        </p:nvSpPr>
        <p:spPr/>
        <p:txBody>
          <a:bodyPr>
            <a:normAutofit fontScale="92500"/>
          </a:bodyPr>
          <a:lstStyle/>
          <a:p>
            <a:pPr>
              <a:lnSpc>
                <a:spcPct val="120000"/>
              </a:lnSpc>
            </a:pPr>
            <a:r>
              <a:rPr lang="en-IE" sz="2000" b="1" dirty="0"/>
              <a:t>Solution (CRISP-DM):</a:t>
            </a:r>
            <a:endParaRPr lang="en-IE" sz="2000" dirty="0"/>
          </a:p>
          <a:p>
            <a:pPr lvl="1">
              <a:lnSpc>
                <a:spcPct val="120000"/>
              </a:lnSpc>
            </a:pPr>
            <a:r>
              <a:rPr lang="en-IE" sz="2000" b="1" dirty="0"/>
              <a:t>Business Understanding</a:t>
            </a:r>
            <a:r>
              <a:rPr lang="en-IE" sz="2000" dirty="0"/>
              <a:t> – Goal: predict diabetes risk to enable prevention.</a:t>
            </a:r>
          </a:p>
          <a:p>
            <a:pPr lvl="1">
              <a:lnSpc>
                <a:spcPct val="120000"/>
              </a:lnSpc>
            </a:pPr>
            <a:r>
              <a:rPr lang="en-IE" sz="2000" b="1" dirty="0"/>
              <a:t>Data Understanding</a:t>
            </a:r>
            <a:r>
              <a:rPr lang="en-IE" sz="2000" dirty="0"/>
              <a:t> – Collect patient data (EHR, lab results, lifestyle).</a:t>
            </a:r>
          </a:p>
          <a:p>
            <a:pPr lvl="1">
              <a:lnSpc>
                <a:spcPct val="120000"/>
              </a:lnSpc>
            </a:pPr>
            <a:r>
              <a:rPr lang="en-IE" sz="2000" b="1" dirty="0"/>
              <a:t>Data Preparation</a:t>
            </a:r>
            <a:r>
              <a:rPr lang="en-IE" sz="2000" dirty="0"/>
              <a:t> – Clean missing values, normalise numbers, encode categories.</a:t>
            </a:r>
          </a:p>
          <a:p>
            <a:pPr lvl="1">
              <a:lnSpc>
                <a:spcPct val="120000"/>
              </a:lnSpc>
            </a:pPr>
            <a:r>
              <a:rPr lang="en-IE" sz="2000" b="1" dirty="0"/>
              <a:t>Modelling</a:t>
            </a:r>
            <a:r>
              <a:rPr lang="en-IE" sz="2000" dirty="0"/>
              <a:t> – Train ML models (e.g., logistic regression, decision trees).</a:t>
            </a:r>
          </a:p>
          <a:p>
            <a:pPr lvl="1">
              <a:lnSpc>
                <a:spcPct val="120000"/>
              </a:lnSpc>
            </a:pPr>
            <a:r>
              <a:rPr lang="en-IE" sz="2000" b="1" dirty="0"/>
              <a:t>Evaluation</a:t>
            </a:r>
            <a:r>
              <a:rPr lang="en-IE" sz="2000" dirty="0"/>
              <a:t> – Test accuracy and recall (avoid missing high-risk patients).</a:t>
            </a:r>
          </a:p>
          <a:p>
            <a:pPr lvl="1">
              <a:lnSpc>
                <a:spcPct val="120000"/>
              </a:lnSpc>
            </a:pPr>
            <a:r>
              <a:rPr lang="en-IE" sz="2000" b="1" dirty="0"/>
              <a:t>Deployment</a:t>
            </a:r>
            <a:r>
              <a:rPr lang="en-IE" sz="2000" dirty="0"/>
              <a:t> – Integrate into the hospital system, giving doctors a risk score at checkups.</a:t>
            </a:r>
          </a:p>
          <a:p>
            <a:pPr>
              <a:lnSpc>
                <a:spcPct val="120000"/>
              </a:lnSpc>
            </a:pPr>
            <a:r>
              <a:rPr lang="en-IE" sz="2000" b="1" dirty="0"/>
              <a:t>Outcome:</a:t>
            </a:r>
            <a:endParaRPr lang="en-IE" sz="2000" dirty="0"/>
          </a:p>
          <a:p>
            <a:pPr lvl="1">
              <a:lnSpc>
                <a:spcPct val="120000"/>
              </a:lnSpc>
            </a:pPr>
            <a:r>
              <a:rPr lang="en-IE" sz="2000" dirty="0"/>
              <a:t>Doctors can act early with lifestyle advice or extra tests, reducing future diabetes cases.</a:t>
            </a:r>
          </a:p>
          <a:p>
            <a:pPr>
              <a:lnSpc>
                <a:spcPct val="120000"/>
              </a:lnSpc>
            </a:pPr>
            <a:endParaRPr lang="en-IE" sz="2000" dirty="0"/>
          </a:p>
        </p:txBody>
      </p:sp>
    </p:spTree>
    <p:extLst>
      <p:ext uri="{BB962C8B-B14F-4D97-AF65-F5344CB8AC3E}">
        <p14:creationId xmlns:p14="http://schemas.microsoft.com/office/powerpoint/2010/main" val="367320638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Rectangle 2"/>
          <p:cNvSpPr txBox="1">
            <a:spLocks noGrp="1"/>
          </p:cNvSpPr>
          <p:nvPr>
            <p:ph type="title"/>
          </p:nvPr>
        </p:nvSpPr>
        <p:spPr>
          <a:xfrm>
            <a:off x="1103444" y="260647"/>
            <a:ext cx="10972801" cy="1028005"/>
          </a:xfrm>
          <a:prstGeom prst="rect">
            <a:avLst/>
          </a:prstGeom>
        </p:spPr>
        <p:txBody>
          <a:bodyPr/>
          <a:lstStyle>
            <a:lvl1pPr>
              <a:defRPr sz="4200"/>
            </a:lvl1pPr>
          </a:lstStyle>
          <a:p>
            <a:r>
              <a:t>CRISP-DM: Data Mining Process</a:t>
            </a:r>
          </a:p>
        </p:txBody>
      </p:sp>
      <p:sp>
        <p:nvSpPr>
          <p:cNvPr id="347" name="Rectangle 3"/>
          <p:cNvSpPr txBox="1">
            <a:spLocks noGrp="1"/>
          </p:cNvSpPr>
          <p:nvPr>
            <p:ph type="body" idx="1"/>
          </p:nvPr>
        </p:nvSpPr>
        <p:spPr>
          <a:xfrm>
            <a:off x="864780" y="1423490"/>
            <a:ext cx="10651437" cy="3784391"/>
          </a:xfrm>
          <a:prstGeom prst="rect">
            <a:avLst/>
          </a:prstGeom>
        </p:spPr>
        <p:txBody>
          <a:bodyPr/>
          <a:lstStyle/>
          <a:p>
            <a:pPr>
              <a:lnSpc>
                <a:spcPct val="100000"/>
              </a:lnSpc>
              <a:defRPr sz="2600"/>
            </a:pPr>
            <a:r>
              <a:rPr dirty="0"/>
              <a:t>Cross-Industry Standard Process for Data Mining (CRISP-DM)</a:t>
            </a:r>
          </a:p>
          <a:p>
            <a:pPr>
              <a:lnSpc>
                <a:spcPct val="100000"/>
              </a:lnSpc>
              <a:defRPr sz="2600"/>
            </a:pPr>
            <a:r>
              <a:rPr dirty="0"/>
              <a:t>European </a:t>
            </a:r>
            <a:r>
              <a:rPr lang="en-IE" dirty="0"/>
              <a:t>Community-funded</a:t>
            </a:r>
            <a:r>
              <a:rPr dirty="0"/>
              <a:t> effort to develop a framework for data mining tasks</a:t>
            </a:r>
          </a:p>
          <a:p>
            <a:pPr>
              <a:lnSpc>
                <a:spcPct val="100000"/>
              </a:lnSpc>
              <a:defRPr sz="2600"/>
            </a:pPr>
            <a:r>
              <a:rPr dirty="0"/>
              <a:t>Goals:</a:t>
            </a:r>
          </a:p>
          <a:p>
            <a:pPr lvl="1">
              <a:lnSpc>
                <a:spcPct val="100000"/>
              </a:lnSpc>
              <a:spcBef>
                <a:spcPts val="500"/>
              </a:spcBef>
              <a:defRPr sz="2400"/>
            </a:pPr>
            <a:r>
              <a:rPr dirty="0"/>
              <a:t>Encourage interoperable tools across the entire data mining process</a:t>
            </a:r>
          </a:p>
          <a:p>
            <a:pPr lvl="1">
              <a:lnSpc>
                <a:spcPct val="100000"/>
              </a:lnSpc>
              <a:spcBef>
                <a:spcPts val="500"/>
              </a:spcBef>
              <a:defRPr sz="2400"/>
            </a:pPr>
            <a:r>
              <a:rPr dirty="0"/>
              <a:t>Take the mystery/high-priced expertise out of simple data mining tasks</a:t>
            </a:r>
          </a:p>
        </p:txBody>
      </p:sp>
      <p:sp>
        <p:nvSpPr>
          <p:cNvPr id="348"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2" name="Rounded Rectangle 1"/>
          <p:cNvGrpSpPr/>
          <p:nvPr/>
        </p:nvGrpSpPr>
        <p:grpSpPr>
          <a:xfrm>
            <a:off x="1006839" y="4771885"/>
            <a:ext cx="10178323" cy="1123083"/>
            <a:chOff x="0" y="0"/>
            <a:chExt cx="10178322" cy="1123082"/>
          </a:xfrm>
        </p:grpSpPr>
        <p:sp>
          <p:nvSpPr>
            <p:cNvPr id="350" name="Rounded Rectangle"/>
            <p:cNvSpPr/>
            <p:nvPr/>
          </p:nvSpPr>
          <p:spPr>
            <a:xfrm>
              <a:off x="0" y="0"/>
              <a:ext cx="10178323" cy="1123083"/>
            </a:xfrm>
            <a:prstGeom prst="roundRect">
              <a:avLst>
                <a:gd name="adj" fmla="val 16667"/>
              </a:avLst>
            </a:prstGeom>
            <a:solidFill>
              <a:srgbClr val="FFFCC2"/>
            </a:solidFill>
            <a:ln w="12700" cap="flat">
              <a:solidFill>
                <a:srgbClr val="000000"/>
              </a:solidFill>
              <a:prstDash val="solid"/>
              <a:miter lim="800000"/>
            </a:ln>
            <a:effectLst/>
          </p:spPr>
          <p:txBody>
            <a:bodyPr wrap="square" lIns="45719" tIns="45719" rIns="45719" bIns="45719" numCol="1" anchor="ctr">
              <a:noAutofit/>
            </a:bodyPr>
            <a:lstStyle/>
            <a:p>
              <a:pPr>
                <a:defRPr>
                  <a:solidFill>
                    <a:srgbClr val="FAFBFD"/>
                  </a:solidFill>
                </a:defRPr>
              </a:pPr>
              <a:endParaRPr/>
            </a:p>
          </p:txBody>
        </p:sp>
        <p:sp>
          <p:nvSpPr>
            <p:cNvPr id="351" name="The data mining process must be reliable and repeatable by people…"/>
            <p:cNvSpPr txBox="1"/>
            <p:nvPr/>
          </p:nvSpPr>
          <p:spPr>
            <a:xfrm>
              <a:off x="106894" y="147521"/>
              <a:ext cx="9964534" cy="828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sz="2400"/>
              </a:pPr>
              <a:r>
                <a:t>The data mining process must be reliable and repeatable by people</a:t>
              </a:r>
            </a:p>
            <a:p>
              <a:pPr>
                <a:defRPr sz="2400"/>
              </a:pPr>
              <a:r>
                <a:t>with little data mining background.</a:t>
              </a:r>
            </a:p>
          </p:txBody>
        </p:sp>
      </p:grpSp>
      <p:sp>
        <p:nvSpPr>
          <p:cNvPr id="353" name="Rectangle 2"/>
          <p:cNvSpPr txBox="1">
            <a:spLocks noGrp="1"/>
          </p:cNvSpPr>
          <p:nvPr>
            <p:ph type="title"/>
          </p:nvPr>
        </p:nvSpPr>
        <p:spPr>
          <a:xfrm>
            <a:off x="526189" y="-718"/>
            <a:ext cx="10178323" cy="1492132"/>
          </a:xfrm>
          <a:prstGeom prst="rect">
            <a:avLst/>
          </a:prstGeom>
        </p:spPr>
        <p:txBody>
          <a:bodyPr/>
          <a:lstStyle>
            <a:lvl1pPr>
              <a:defRPr sz="3700"/>
            </a:lvl1pPr>
          </a:lstStyle>
          <a:p>
            <a:r>
              <a:t>Why Should There be a Standard Process?</a:t>
            </a:r>
          </a:p>
        </p:txBody>
      </p:sp>
      <p:sp>
        <p:nvSpPr>
          <p:cNvPr id="354" name="Rectangle 3"/>
          <p:cNvSpPr txBox="1">
            <a:spLocks noGrp="1"/>
          </p:cNvSpPr>
          <p:nvPr>
            <p:ph type="body" sz="half" idx="1"/>
          </p:nvPr>
        </p:nvSpPr>
        <p:spPr>
          <a:xfrm>
            <a:off x="849647" y="1618914"/>
            <a:ext cx="6757060" cy="2729263"/>
          </a:xfrm>
          <a:prstGeom prst="rect">
            <a:avLst/>
          </a:prstGeom>
        </p:spPr>
        <p:txBody>
          <a:bodyPr/>
          <a:lstStyle/>
          <a:p>
            <a:pPr>
              <a:lnSpc>
                <a:spcPct val="100000"/>
              </a:lnSpc>
              <a:defRPr sz="2000"/>
            </a:pPr>
            <a:r>
              <a:rPr dirty="0"/>
              <a:t>Framework for recording experience</a:t>
            </a:r>
          </a:p>
          <a:p>
            <a:pPr lvl="1">
              <a:lnSpc>
                <a:spcPct val="100000"/>
              </a:lnSpc>
              <a:spcBef>
                <a:spcPts val="500"/>
              </a:spcBef>
              <a:defRPr sz="2000"/>
            </a:pPr>
            <a:r>
              <a:rPr dirty="0"/>
              <a:t>Allows projects to be replicated</a:t>
            </a:r>
          </a:p>
          <a:p>
            <a:pPr>
              <a:lnSpc>
                <a:spcPct val="100000"/>
              </a:lnSpc>
              <a:defRPr sz="2000"/>
            </a:pPr>
            <a:r>
              <a:rPr dirty="0"/>
              <a:t>Aid </a:t>
            </a:r>
            <a:r>
              <a:rPr lang="en-IE" dirty="0"/>
              <a:t>in</a:t>
            </a:r>
            <a:r>
              <a:rPr dirty="0"/>
              <a:t> project planning and management</a:t>
            </a:r>
          </a:p>
          <a:p>
            <a:pPr>
              <a:lnSpc>
                <a:spcPct val="100000"/>
              </a:lnSpc>
              <a:defRPr sz="2000"/>
            </a:pPr>
            <a:r>
              <a:rPr dirty="0"/>
              <a:t>“Comfort factor” for new adopters</a:t>
            </a:r>
          </a:p>
          <a:p>
            <a:pPr lvl="1">
              <a:lnSpc>
                <a:spcPct val="100000"/>
              </a:lnSpc>
              <a:spcBef>
                <a:spcPts val="500"/>
              </a:spcBef>
              <a:defRPr sz="2000"/>
            </a:pPr>
            <a:r>
              <a:rPr dirty="0"/>
              <a:t>Demonstrates </a:t>
            </a:r>
            <a:r>
              <a:rPr lang="en-IE" dirty="0"/>
              <a:t>the maturity</a:t>
            </a:r>
            <a:r>
              <a:rPr dirty="0"/>
              <a:t> of Data Mining</a:t>
            </a:r>
          </a:p>
          <a:p>
            <a:pPr lvl="1">
              <a:lnSpc>
                <a:spcPct val="100000"/>
              </a:lnSpc>
              <a:spcBef>
                <a:spcPts val="500"/>
              </a:spcBef>
              <a:defRPr sz="2000"/>
            </a:pPr>
            <a:r>
              <a:rPr dirty="0"/>
              <a:t>Reduces dependency on “stars”</a:t>
            </a:r>
          </a:p>
        </p:txBody>
      </p:sp>
      <p:pic>
        <p:nvPicPr>
          <p:cNvPr id="355" name="Picture 2" descr="Picture 2"/>
          <p:cNvPicPr>
            <a:picLocks noChangeAspect="1"/>
          </p:cNvPicPr>
          <p:nvPr/>
        </p:nvPicPr>
        <p:blipFill>
          <a:blip r:embed="rId2"/>
          <a:stretch>
            <a:fillRect/>
          </a:stretch>
        </p:blipFill>
        <p:spPr>
          <a:xfrm>
            <a:off x="8669659" y="1491414"/>
            <a:ext cx="2338465" cy="2338464"/>
          </a:xfrm>
          <a:prstGeom prst="rect">
            <a:avLst/>
          </a:prstGeom>
          <a:ln w="12700">
            <a:miter lim="400000"/>
          </a:ln>
        </p:spPr>
      </p:pic>
      <p:sp>
        <p:nvSpPr>
          <p:cNvPr id="356" name="TextBox 3"/>
          <p:cNvSpPr txBox="1"/>
          <p:nvPr/>
        </p:nvSpPr>
        <p:spPr>
          <a:xfrm>
            <a:off x="8246982" y="3978843"/>
            <a:ext cx="3165685"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b="1"/>
            </a:lvl1pPr>
          </a:lstStyle>
          <a:p>
            <a:r>
              <a:t>Same idea with accountants</a:t>
            </a:r>
          </a:p>
        </p:txBody>
      </p:sp>
      <p:sp>
        <p:nvSpPr>
          <p:cNvPr id="357"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ctangle 2"/>
          <p:cNvSpPr txBox="1">
            <a:spLocks noGrp="1"/>
          </p:cNvSpPr>
          <p:nvPr>
            <p:ph type="title"/>
          </p:nvPr>
        </p:nvSpPr>
        <p:spPr>
          <a:xfrm>
            <a:off x="369570" y="104626"/>
            <a:ext cx="10515601" cy="1325563"/>
          </a:xfrm>
          <a:prstGeom prst="rect">
            <a:avLst/>
          </a:prstGeom>
        </p:spPr>
        <p:txBody>
          <a:bodyPr/>
          <a:lstStyle/>
          <a:p>
            <a:r>
              <a:t>Process Standardization</a:t>
            </a:r>
          </a:p>
        </p:txBody>
      </p:sp>
      <p:sp>
        <p:nvSpPr>
          <p:cNvPr id="360" name="Rectangle 3"/>
          <p:cNvSpPr txBox="1">
            <a:spLocks noGrp="1"/>
          </p:cNvSpPr>
          <p:nvPr>
            <p:ph type="body" idx="1"/>
          </p:nvPr>
        </p:nvSpPr>
        <p:spPr>
          <a:xfrm>
            <a:off x="705676" y="1430188"/>
            <a:ext cx="10818270" cy="3593592"/>
          </a:xfrm>
          <a:prstGeom prst="rect">
            <a:avLst/>
          </a:prstGeom>
        </p:spPr>
        <p:txBody>
          <a:bodyPr/>
          <a:lstStyle/>
          <a:p>
            <a:pPr>
              <a:lnSpc>
                <a:spcPct val="100000"/>
              </a:lnSpc>
              <a:defRPr sz="2000"/>
            </a:pPr>
            <a:r>
              <a:rPr b="1" dirty="0" err="1">
                <a:solidFill>
                  <a:srgbClr val="0070C0"/>
                </a:solidFill>
              </a:rPr>
              <a:t>CR</a:t>
            </a:r>
            <a:r>
              <a:rPr b="1" dirty="0" err="1"/>
              <a:t>oss</a:t>
            </a:r>
            <a:r>
              <a:rPr b="1" dirty="0"/>
              <a:t> </a:t>
            </a:r>
            <a:r>
              <a:rPr b="1" dirty="0">
                <a:solidFill>
                  <a:srgbClr val="0070C0"/>
                </a:solidFill>
              </a:rPr>
              <a:t>I</a:t>
            </a:r>
            <a:r>
              <a:rPr b="1" dirty="0"/>
              <a:t>ndustry </a:t>
            </a:r>
            <a:r>
              <a:rPr b="1" dirty="0">
                <a:solidFill>
                  <a:srgbClr val="0070C0"/>
                </a:solidFill>
              </a:rPr>
              <a:t>S</a:t>
            </a:r>
            <a:r>
              <a:rPr b="1" dirty="0"/>
              <a:t>tandard </a:t>
            </a:r>
            <a:r>
              <a:rPr b="1" dirty="0">
                <a:solidFill>
                  <a:srgbClr val="0070C0"/>
                </a:solidFill>
              </a:rPr>
              <a:t>P</a:t>
            </a:r>
            <a:r>
              <a:rPr b="1" dirty="0"/>
              <a:t>rocess for </a:t>
            </a:r>
            <a:r>
              <a:rPr b="1" dirty="0">
                <a:solidFill>
                  <a:srgbClr val="0070C0"/>
                </a:solidFill>
              </a:rPr>
              <a:t>D</a:t>
            </a:r>
            <a:r>
              <a:rPr b="1" dirty="0"/>
              <a:t>ata </a:t>
            </a:r>
            <a:r>
              <a:rPr b="1" dirty="0">
                <a:solidFill>
                  <a:srgbClr val="0070C0"/>
                </a:solidFill>
              </a:rPr>
              <a:t>M</a:t>
            </a:r>
            <a:r>
              <a:rPr b="1" dirty="0"/>
              <a:t>ining (CRISP-DM)</a:t>
            </a:r>
          </a:p>
          <a:p>
            <a:pPr>
              <a:lnSpc>
                <a:spcPct val="100000"/>
              </a:lnSpc>
              <a:defRPr sz="2000"/>
            </a:pPr>
            <a:r>
              <a:rPr dirty="0"/>
              <a:t>An initiative launched </a:t>
            </a:r>
            <a:r>
              <a:rPr lang="en-IE" dirty="0"/>
              <a:t>in September 1996</a:t>
            </a:r>
            <a:endParaRPr dirty="0"/>
          </a:p>
          <a:p>
            <a:pPr>
              <a:lnSpc>
                <a:spcPct val="100000"/>
              </a:lnSpc>
              <a:defRPr sz="2000"/>
            </a:pPr>
            <a:r>
              <a:rPr dirty="0"/>
              <a:t>SPSS/ISL, NCR, Daimler-Benz, OHRA</a:t>
            </a:r>
          </a:p>
          <a:p>
            <a:pPr>
              <a:lnSpc>
                <a:spcPct val="100000"/>
              </a:lnSpc>
              <a:defRPr sz="2000"/>
            </a:pPr>
            <a:r>
              <a:rPr dirty="0"/>
              <a:t>Funding from the European Commission</a:t>
            </a:r>
          </a:p>
          <a:p>
            <a:pPr>
              <a:lnSpc>
                <a:spcPct val="100000"/>
              </a:lnSpc>
              <a:defRPr sz="2000"/>
            </a:pPr>
            <a:r>
              <a:rPr dirty="0"/>
              <a:t>Over 200 members of the CRISP-DM SIG worldwide</a:t>
            </a:r>
          </a:p>
          <a:p>
            <a:pPr lvl="1">
              <a:lnSpc>
                <a:spcPct val="100000"/>
              </a:lnSpc>
              <a:spcBef>
                <a:spcPts val="500"/>
              </a:spcBef>
              <a:defRPr sz="2000"/>
            </a:pPr>
            <a:r>
              <a:rPr dirty="0"/>
              <a:t>DM Vendors include SPSS, NCR, IBM, SAS, SGI, Data Distilleries, </a:t>
            </a:r>
            <a:r>
              <a:rPr dirty="0" err="1"/>
              <a:t>Syllogic</a:t>
            </a:r>
            <a:r>
              <a:rPr dirty="0"/>
              <a:t>, Magnify, and others.</a:t>
            </a:r>
          </a:p>
          <a:p>
            <a:pPr lvl="1">
              <a:lnSpc>
                <a:spcPct val="100000"/>
              </a:lnSpc>
              <a:spcBef>
                <a:spcPts val="500"/>
              </a:spcBef>
              <a:defRPr sz="2000"/>
            </a:pPr>
            <a:r>
              <a:rPr dirty="0"/>
              <a:t>System Suppliers/consultants - Cap Gemini, ICL Retail, Deloitte &amp; </a:t>
            </a:r>
            <a:r>
              <a:rPr dirty="0" err="1"/>
              <a:t>Touche</a:t>
            </a:r>
            <a:r>
              <a:rPr dirty="0"/>
              <a:t>, …</a:t>
            </a:r>
          </a:p>
          <a:p>
            <a:pPr lvl="1">
              <a:lnSpc>
                <a:spcPct val="100000"/>
              </a:lnSpc>
              <a:spcBef>
                <a:spcPts val="500"/>
              </a:spcBef>
              <a:defRPr sz="2000"/>
            </a:pPr>
            <a:r>
              <a:rPr dirty="0"/>
              <a:t>End Users  - BT,  ABB,  Lloyds Bank,  </a:t>
            </a:r>
            <a:r>
              <a:rPr dirty="0" err="1"/>
              <a:t>AirTouch</a:t>
            </a:r>
            <a:r>
              <a:rPr dirty="0"/>
              <a:t>, Experian, ...</a:t>
            </a:r>
          </a:p>
        </p:txBody>
      </p:sp>
      <p:sp>
        <p:nvSpPr>
          <p:cNvPr id="361"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p:cNvSpPr txBox="1">
            <a:spLocks noGrp="1"/>
          </p:cNvSpPr>
          <p:nvPr>
            <p:ph type="title"/>
          </p:nvPr>
        </p:nvSpPr>
        <p:spPr>
          <a:xfrm>
            <a:off x="8590624" y="668644"/>
            <a:ext cx="3090673" cy="1197865"/>
          </a:xfrm>
          <a:prstGeom prst="rect">
            <a:avLst/>
          </a:prstGeom>
        </p:spPr>
        <p:txBody>
          <a:bodyPr/>
          <a:lstStyle>
            <a:lvl1pPr>
              <a:defRPr sz="2400">
                <a:solidFill>
                  <a:srgbClr val="000000"/>
                </a:solidFill>
              </a:defRPr>
            </a:lvl1pPr>
          </a:lstStyle>
          <a:p>
            <a:r>
              <a:rPr dirty="0"/>
              <a:t>CRISP-DM is Still the Most Popular Framework</a:t>
            </a:r>
          </a:p>
        </p:txBody>
      </p:sp>
      <p:pic>
        <p:nvPicPr>
          <p:cNvPr id="364" name="Picture 2" descr="Picture 2"/>
          <p:cNvPicPr>
            <a:picLocks noChangeAspect="1"/>
          </p:cNvPicPr>
          <p:nvPr/>
        </p:nvPicPr>
        <p:blipFill>
          <a:blip r:embed="rId2"/>
          <a:stretch>
            <a:fillRect/>
          </a:stretch>
        </p:blipFill>
        <p:spPr>
          <a:xfrm>
            <a:off x="1593063" y="1459118"/>
            <a:ext cx="5590134" cy="3597522"/>
          </a:xfrm>
          <a:prstGeom prst="rect">
            <a:avLst/>
          </a:prstGeom>
          <a:ln>
            <a:solidFill>
              <a:srgbClr val="000000"/>
            </a:solidFill>
          </a:ln>
        </p:spPr>
      </p:pic>
      <p:sp>
        <p:nvSpPr>
          <p:cNvPr id="365" name="Rectangle 3"/>
          <p:cNvSpPr txBox="1">
            <a:spLocks noGrp="1"/>
          </p:cNvSpPr>
          <p:nvPr>
            <p:ph type="body" sz="quarter" idx="1"/>
          </p:nvPr>
        </p:nvSpPr>
        <p:spPr>
          <a:xfrm>
            <a:off x="8590625" y="1866509"/>
            <a:ext cx="3090673" cy="4224529"/>
          </a:xfrm>
          <a:prstGeom prst="rect">
            <a:avLst/>
          </a:prstGeom>
        </p:spPr>
        <p:txBody>
          <a:bodyPr/>
          <a:lstStyle/>
          <a:p>
            <a:pPr>
              <a:lnSpc>
                <a:spcPct val="135000"/>
              </a:lnSpc>
              <a:buSzTx/>
              <a:buNone/>
              <a:defRPr sz="1700"/>
            </a:pPr>
            <a:r>
              <a:rPr dirty="0"/>
              <a:t>SEMMA is not, however, a comprehensive project management template as CRISP-DM.</a:t>
            </a:r>
            <a:endParaRPr sz="2300" dirty="0"/>
          </a:p>
          <a:p>
            <a:pPr>
              <a:lnSpc>
                <a:spcPct val="135000"/>
              </a:lnSpc>
              <a:buSzTx/>
              <a:buNone/>
              <a:defRPr sz="1700"/>
            </a:pPr>
            <a:r>
              <a:rPr dirty="0"/>
              <a:t>The acronym SEMMA -- sample, explore, modify, model, assess -- refers to the core process of conducting data mining.</a:t>
            </a:r>
          </a:p>
        </p:txBody>
      </p:sp>
      <p:sp>
        <p:nvSpPr>
          <p:cNvPr id="366" name="TextBox 3"/>
          <p:cNvSpPr txBox="1"/>
          <p:nvPr/>
        </p:nvSpPr>
        <p:spPr>
          <a:xfrm>
            <a:off x="964727" y="5804649"/>
            <a:ext cx="10262546"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u="sng"/>
            </a:lvl1pPr>
          </a:lstStyle>
          <a:p>
            <a:r>
              <a:t>https://www.datascience-pm.com/crisp-dm-still-most-popular/</a:t>
            </a:r>
          </a:p>
        </p:txBody>
      </p:sp>
      <p:sp>
        <p:nvSpPr>
          <p:cNvPr id="367" name="Rectangle 2"/>
          <p:cNvSpPr txBox="1"/>
          <p:nvPr/>
        </p:nvSpPr>
        <p:spPr>
          <a:xfrm>
            <a:off x="883919" y="133555"/>
            <a:ext cx="10424161"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nSpc>
                <a:spcPct val="90000"/>
              </a:lnSpc>
              <a:defRPr sz="4400" b="1">
                <a:solidFill>
                  <a:srgbClr val="004C6C"/>
                </a:solidFill>
              </a:defRPr>
            </a:lvl1pPr>
          </a:lstStyle>
          <a:p>
            <a:r>
              <a:t>Statistics about Crisp-DM</a:t>
            </a:r>
          </a:p>
        </p:txBody>
      </p:sp>
      <p:sp>
        <p:nvSpPr>
          <p:cNvPr id="368"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2"/>
          <p:cNvSpPr txBox="1">
            <a:spLocks noGrp="1"/>
          </p:cNvSpPr>
          <p:nvPr>
            <p:ph type="title"/>
          </p:nvPr>
        </p:nvSpPr>
        <p:spPr>
          <a:prstGeom prst="rect">
            <a:avLst/>
          </a:prstGeom>
        </p:spPr>
        <p:txBody>
          <a:bodyPr/>
          <a:lstStyle/>
          <a:p>
            <a:r>
              <a:t>CRISP-DM</a:t>
            </a:r>
          </a:p>
        </p:txBody>
      </p:sp>
      <p:pic>
        <p:nvPicPr>
          <p:cNvPr id="371" name="Picture 4" descr="Picture 4"/>
          <p:cNvPicPr>
            <a:picLocks noChangeAspect="1"/>
          </p:cNvPicPr>
          <p:nvPr/>
        </p:nvPicPr>
        <p:blipFill>
          <a:blip r:embed="rId2"/>
          <a:srcRect l="394" r="936"/>
          <a:stretch>
            <a:fillRect/>
          </a:stretch>
        </p:blipFill>
        <p:spPr>
          <a:xfrm>
            <a:off x="9040906" y="246711"/>
            <a:ext cx="2312895" cy="2166817"/>
          </a:xfrm>
          <a:prstGeom prst="rect">
            <a:avLst/>
          </a:prstGeom>
          <a:ln>
            <a:solidFill>
              <a:srgbClr val="000000"/>
            </a:solidFill>
          </a:ln>
        </p:spPr>
      </p:pic>
      <p:sp>
        <p:nvSpPr>
          <p:cNvPr id="372" name="Rectangle 3"/>
          <p:cNvSpPr txBox="1">
            <a:spLocks noGrp="1"/>
          </p:cNvSpPr>
          <p:nvPr>
            <p:ph type="body" sz="half" idx="1"/>
          </p:nvPr>
        </p:nvSpPr>
        <p:spPr>
          <a:xfrm>
            <a:off x="838199" y="1613647"/>
            <a:ext cx="6731644" cy="4089679"/>
          </a:xfrm>
          <a:prstGeom prst="rect">
            <a:avLst/>
          </a:prstGeom>
        </p:spPr>
        <p:txBody>
          <a:bodyPr/>
          <a:lstStyle/>
          <a:p>
            <a:pPr>
              <a:lnSpc>
                <a:spcPct val="108000"/>
              </a:lnSpc>
              <a:spcBef>
                <a:spcPts val="0"/>
              </a:spcBef>
              <a:defRPr sz="2900"/>
            </a:pPr>
            <a:r>
              <a:rPr dirty="0"/>
              <a:t>Non-proprietary</a:t>
            </a:r>
            <a:endParaRPr sz="2500" dirty="0"/>
          </a:p>
          <a:p>
            <a:pPr>
              <a:lnSpc>
                <a:spcPct val="108000"/>
              </a:lnSpc>
              <a:spcBef>
                <a:spcPts val="0"/>
              </a:spcBef>
              <a:defRPr sz="2900"/>
            </a:pPr>
            <a:r>
              <a:rPr dirty="0"/>
              <a:t>Application/Industry neutral</a:t>
            </a:r>
            <a:endParaRPr sz="2500" dirty="0"/>
          </a:p>
          <a:p>
            <a:pPr>
              <a:lnSpc>
                <a:spcPct val="108000"/>
              </a:lnSpc>
              <a:spcBef>
                <a:spcPts val="0"/>
              </a:spcBef>
              <a:defRPr sz="2900"/>
            </a:pPr>
            <a:r>
              <a:rPr dirty="0"/>
              <a:t>Tool neutral</a:t>
            </a:r>
            <a:endParaRPr sz="2500" dirty="0"/>
          </a:p>
          <a:p>
            <a:pPr>
              <a:lnSpc>
                <a:spcPct val="108000"/>
              </a:lnSpc>
              <a:spcBef>
                <a:spcPts val="0"/>
              </a:spcBef>
              <a:defRPr sz="2900"/>
            </a:pPr>
            <a:r>
              <a:rPr dirty="0"/>
              <a:t>Focus on business issues</a:t>
            </a:r>
            <a:endParaRPr sz="2500" dirty="0"/>
          </a:p>
          <a:p>
            <a:pPr lvl="1">
              <a:lnSpc>
                <a:spcPct val="108000"/>
              </a:lnSpc>
              <a:spcBef>
                <a:spcPts val="0"/>
              </a:spcBef>
              <a:defRPr sz="2400"/>
            </a:pPr>
            <a:r>
              <a:rPr dirty="0"/>
              <a:t>As well as technical analysis</a:t>
            </a:r>
            <a:endParaRPr sz="2500" dirty="0"/>
          </a:p>
          <a:p>
            <a:pPr>
              <a:lnSpc>
                <a:spcPct val="108000"/>
              </a:lnSpc>
              <a:spcBef>
                <a:spcPts val="0"/>
              </a:spcBef>
              <a:defRPr sz="2900"/>
            </a:pPr>
            <a:r>
              <a:rPr dirty="0"/>
              <a:t>Framework for guidance</a:t>
            </a:r>
            <a:endParaRPr sz="2500" dirty="0"/>
          </a:p>
          <a:p>
            <a:pPr>
              <a:lnSpc>
                <a:spcPct val="108000"/>
              </a:lnSpc>
              <a:spcBef>
                <a:spcPts val="0"/>
              </a:spcBef>
              <a:defRPr sz="2900"/>
            </a:pPr>
            <a:r>
              <a:rPr dirty="0"/>
              <a:t>Experience base</a:t>
            </a:r>
            <a:endParaRPr sz="2500" dirty="0"/>
          </a:p>
          <a:p>
            <a:pPr lvl="1">
              <a:lnSpc>
                <a:spcPct val="108000"/>
              </a:lnSpc>
              <a:spcBef>
                <a:spcPts val="0"/>
              </a:spcBef>
              <a:defRPr sz="2400"/>
            </a:pPr>
            <a:r>
              <a:rPr dirty="0"/>
              <a:t>Templates for Analysis</a:t>
            </a:r>
          </a:p>
        </p:txBody>
      </p:sp>
      <p:sp>
        <p:nvSpPr>
          <p:cNvPr id="373"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2"/>
          <p:cNvSpPr txBox="1">
            <a:spLocks noGrp="1"/>
          </p:cNvSpPr>
          <p:nvPr>
            <p:ph type="title"/>
          </p:nvPr>
        </p:nvSpPr>
        <p:spPr>
          <a:xfrm>
            <a:off x="619538" y="224910"/>
            <a:ext cx="10515601" cy="1325563"/>
          </a:xfrm>
          <a:prstGeom prst="rect">
            <a:avLst/>
          </a:prstGeom>
        </p:spPr>
        <p:txBody>
          <a:bodyPr/>
          <a:lstStyle/>
          <a:p>
            <a:r>
              <a:t>CRISP-DM:  Overview</a:t>
            </a:r>
          </a:p>
        </p:txBody>
      </p:sp>
      <p:grpSp>
        <p:nvGrpSpPr>
          <p:cNvPr id="378" name="Picture 3"/>
          <p:cNvGrpSpPr/>
          <p:nvPr/>
        </p:nvGrpSpPr>
        <p:grpSpPr>
          <a:xfrm>
            <a:off x="3463993" y="1545710"/>
            <a:ext cx="4333048" cy="4280891"/>
            <a:chOff x="0" y="0"/>
            <a:chExt cx="4333047" cy="4280889"/>
          </a:xfrm>
        </p:grpSpPr>
        <p:pic>
          <p:nvPicPr>
            <p:cNvPr id="376" name="image44.png" descr="image44.png"/>
            <p:cNvPicPr>
              <a:picLocks noChangeAspect="1"/>
            </p:cNvPicPr>
            <p:nvPr/>
          </p:nvPicPr>
          <p:blipFill>
            <a:blip r:embed="rId2"/>
            <a:srcRect/>
            <a:stretch>
              <a:fillRect/>
            </a:stretch>
          </p:blipFill>
          <p:spPr>
            <a:xfrm>
              <a:off x="8806" y="4762"/>
              <a:ext cx="4302742" cy="4271366"/>
            </a:xfrm>
            <a:prstGeom prst="rect">
              <a:avLst/>
            </a:prstGeom>
            <a:ln w="12700" cap="flat">
              <a:noFill/>
              <a:miter lim="400000"/>
            </a:ln>
            <a:effectLst/>
          </p:spPr>
        </p:pic>
        <p:sp>
          <p:nvSpPr>
            <p:cNvPr id="377" name="Rectangle"/>
            <p:cNvSpPr/>
            <p:nvPr/>
          </p:nvSpPr>
          <p:spPr>
            <a:xfrm>
              <a:off x="0" y="0"/>
              <a:ext cx="4333048" cy="4280890"/>
            </a:xfrm>
            <a:prstGeom prst="rect">
              <a:avLst/>
            </a:prstGeom>
            <a:noFill/>
            <a:ln w="9525" cap="flat">
              <a:solidFill>
                <a:srgbClr val="000000"/>
              </a:solidFill>
              <a:prstDash val="solid"/>
              <a:round/>
            </a:ln>
            <a:effectLst/>
          </p:spPr>
          <p:txBody>
            <a:bodyPr wrap="square" lIns="45719" tIns="45719" rIns="45719" bIns="45719" numCol="1" anchor="ctr">
              <a:noAutofit/>
            </a:bodyPr>
            <a:lstStyle/>
            <a:p>
              <a:endParaRPr/>
            </a:p>
          </p:txBody>
        </p:sp>
      </p:grpSp>
      <p:sp>
        <p:nvSpPr>
          <p:cNvPr id="379" name="Slide Number Placeholder 3"/>
          <p:cNvSpPr txBox="1">
            <a:spLocks noGrp="1"/>
          </p:cNvSpPr>
          <p:nvPr>
            <p:ph type="sldNum" sz="quarter" idx="2"/>
          </p:nvPr>
        </p:nvSpPr>
        <p:spPr>
          <a:xfrm>
            <a:off x="11351136" y="6412992"/>
            <a:ext cx="33016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itle 1"/>
          <p:cNvSpPr txBox="1">
            <a:spLocks noGrp="1"/>
          </p:cNvSpPr>
          <p:nvPr>
            <p:ph type="title"/>
          </p:nvPr>
        </p:nvSpPr>
        <p:spPr>
          <a:prstGeom prst="rect">
            <a:avLst/>
          </a:prstGeom>
        </p:spPr>
        <p:txBody>
          <a:bodyPr/>
          <a:lstStyle>
            <a:lvl1pPr defTabSz="868680">
              <a:defRPr sz="4180"/>
            </a:lvl1pPr>
          </a:lstStyle>
          <a:p>
            <a:r>
              <a:t>There are 11 different stock market sectors</a:t>
            </a:r>
          </a:p>
        </p:txBody>
      </p:sp>
      <p:sp>
        <p:nvSpPr>
          <p:cNvPr id="382"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pic>
        <p:nvPicPr>
          <p:cNvPr id="383" name="Picture 2" descr="Picture 2"/>
          <p:cNvPicPr>
            <a:picLocks noChangeAspect="1"/>
          </p:cNvPicPr>
          <p:nvPr/>
        </p:nvPicPr>
        <p:blipFill>
          <a:blip r:embed="rId2"/>
          <a:stretch>
            <a:fillRect/>
          </a:stretch>
        </p:blipFill>
        <p:spPr>
          <a:xfrm>
            <a:off x="2247207" y="1959896"/>
            <a:ext cx="7110155" cy="3555078"/>
          </a:xfrm>
          <a:prstGeom prst="rect">
            <a:avLst/>
          </a:prstGeom>
          <a:ln>
            <a:solidFill>
              <a:srgbClr val="000000"/>
            </a:solidFill>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ontent Placeholder 2"/>
          <p:cNvSpPr txBox="1">
            <a:spLocks noGrp="1"/>
          </p:cNvSpPr>
          <p:nvPr>
            <p:ph type="body" sz="half" idx="1"/>
          </p:nvPr>
        </p:nvSpPr>
        <p:spPr>
          <a:xfrm>
            <a:off x="335359" y="1073425"/>
            <a:ext cx="8273381" cy="4824833"/>
          </a:xfrm>
          <a:prstGeom prst="rect">
            <a:avLst/>
          </a:prstGeom>
        </p:spPr>
        <p:txBody>
          <a:bodyPr/>
          <a:lstStyle/>
          <a:p>
            <a:pPr marL="0" indent="0">
              <a:lnSpc>
                <a:spcPct val="110000"/>
              </a:lnSpc>
              <a:buSzTx/>
              <a:buNone/>
              <a:defRPr sz="2400"/>
            </a:pPr>
            <a:r>
              <a:rPr dirty="0"/>
              <a:t>Any project has two challenging and time-consuming parts.</a:t>
            </a:r>
          </a:p>
          <a:p>
            <a:pPr marL="0" indent="0">
              <a:lnSpc>
                <a:spcPct val="110000"/>
              </a:lnSpc>
              <a:buSzTx/>
              <a:buNone/>
              <a:defRPr sz="2400"/>
            </a:pPr>
            <a:r>
              <a:rPr dirty="0"/>
              <a:t>1. Defining the business question:</a:t>
            </a:r>
          </a:p>
          <a:p>
            <a:pPr marL="0" indent="0">
              <a:lnSpc>
                <a:spcPct val="110000"/>
              </a:lnSpc>
              <a:buSzTx/>
              <a:buNone/>
              <a:defRPr sz="2400"/>
            </a:pPr>
            <a:r>
              <a:rPr dirty="0"/>
              <a:t>What are you</a:t>
            </a:r>
            <a:r>
              <a:rPr sz="1900" dirty="0"/>
              <a:t> trying to do?</a:t>
            </a:r>
          </a:p>
          <a:p>
            <a:pPr lvl="1">
              <a:lnSpc>
                <a:spcPct val="110000"/>
              </a:lnSpc>
              <a:spcBef>
                <a:spcPts val="500"/>
              </a:spcBef>
              <a:defRPr sz="1900"/>
            </a:pPr>
            <a:r>
              <a:rPr dirty="0"/>
              <a:t>What has been done previously?</a:t>
            </a:r>
          </a:p>
          <a:p>
            <a:pPr lvl="1">
              <a:lnSpc>
                <a:spcPct val="110000"/>
              </a:lnSpc>
              <a:spcBef>
                <a:spcPts val="500"/>
              </a:spcBef>
              <a:defRPr sz="1900"/>
            </a:pPr>
            <a:r>
              <a:rPr dirty="0"/>
              <a:t>What do we already know?</a:t>
            </a:r>
          </a:p>
          <a:p>
            <a:pPr lvl="1">
              <a:lnSpc>
                <a:spcPct val="110000"/>
              </a:lnSpc>
              <a:spcBef>
                <a:spcPts val="500"/>
              </a:spcBef>
              <a:defRPr sz="1900"/>
            </a:pPr>
            <a:r>
              <a:rPr dirty="0"/>
              <a:t>What do we not know?</a:t>
            </a:r>
          </a:p>
          <a:p>
            <a:pPr lvl="1">
              <a:lnSpc>
                <a:spcPct val="110000"/>
              </a:lnSpc>
              <a:spcBef>
                <a:spcPts val="500"/>
              </a:spcBef>
              <a:defRPr sz="1900"/>
            </a:pPr>
            <a:r>
              <a:rPr dirty="0"/>
              <a:t>What kind of analytical techniques will or may help?</a:t>
            </a:r>
          </a:p>
          <a:p>
            <a:pPr marL="1143000" lvl="2" indent="-228600">
              <a:lnSpc>
                <a:spcPct val="110000"/>
              </a:lnSpc>
              <a:spcBef>
                <a:spcPts val="500"/>
              </a:spcBef>
              <a:defRPr sz="1700"/>
            </a:pPr>
            <a:r>
              <a:rPr dirty="0"/>
              <a:t>Maybe machine learning is one such analytical technique</a:t>
            </a:r>
            <a:endParaRPr sz="2400" dirty="0"/>
          </a:p>
          <a:p>
            <a:pPr marL="1143000" lvl="2" indent="-228600">
              <a:lnSpc>
                <a:spcPct val="110000"/>
              </a:lnSpc>
              <a:spcBef>
                <a:spcPts val="500"/>
              </a:spcBef>
              <a:defRPr sz="1700"/>
            </a:pPr>
            <a:r>
              <a:rPr dirty="0"/>
              <a:t>Perhaps we </a:t>
            </a:r>
            <a:r>
              <a:rPr u="sng" dirty="0"/>
              <a:t>don’t need</a:t>
            </a:r>
            <a:r>
              <a:rPr dirty="0"/>
              <a:t> machine learning?</a:t>
            </a:r>
          </a:p>
        </p:txBody>
      </p:sp>
      <p:sp>
        <p:nvSpPr>
          <p:cNvPr id="386"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387" name="Rectangle 2"/>
          <p:cNvSpPr txBox="1">
            <a:spLocks noGrp="1"/>
          </p:cNvSpPr>
          <p:nvPr>
            <p:ph type="title"/>
          </p:nvPr>
        </p:nvSpPr>
        <p:spPr>
          <a:xfrm>
            <a:off x="335360" y="73123"/>
            <a:ext cx="10515601" cy="1000304"/>
          </a:xfrm>
          <a:prstGeom prst="rect">
            <a:avLst/>
          </a:prstGeom>
        </p:spPr>
        <p:txBody>
          <a:bodyPr/>
          <a:lstStyle/>
          <a:p>
            <a:r>
              <a:t>CRISP-DM:  Overview</a:t>
            </a:r>
          </a:p>
        </p:txBody>
      </p:sp>
      <p:pic>
        <p:nvPicPr>
          <p:cNvPr id="388" name="Picture 5" descr="Picture 5"/>
          <p:cNvPicPr>
            <a:picLocks noChangeAspect="1"/>
          </p:cNvPicPr>
          <p:nvPr/>
        </p:nvPicPr>
        <p:blipFill>
          <a:blip r:embed="rId2"/>
          <a:stretch>
            <a:fillRect/>
          </a:stretch>
        </p:blipFill>
        <p:spPr>
          <a:xfrm>
            <a:off x="9206752" y="334526"/>
            <a:ext cx="2405054" cy="240505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7"/>
          <p:cNvSpPr txBox="1">
            <a:spLocks noGrp="1"/>
          </p:cNvSpPr>
          <p:nvPr>
            <p:ph type="title"/>
          </p:nvPr>
        </p:nvSpPr>
        <p:spPr>
          <a:prstGeom prst="rect">
            <a:avLst/>
          </a:prstGeom>
        </p:spPr>
        <p:txBody>
          <a:bodyPr/>
          <a:lstStyle>
            <a:lvl1pPr>
              <a:defRPr sz="4800"/>
            </a:lvl1pPr>
          </a:lstStyle>
          <a:p>
            <a:r>
              <a:t>Section 1: Understanding the data</a:t>
            </a:r>
          </a:p>
        </p:txBody>
      </p:sp>
      <p:sp>
        <p:nvSpPr>
          <p:cNvPr id="136" name="Slide Number Placeholder 6"/>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137" name="Picture 1" descr="Picture 1"/>
          <p:cNvPicPr>
            <a:picLocks noChangeAspect="1"/>
          </p:cNvPicPr>
          <p:nvPr/>
        </p:nvPicPr>
        <p:blipFill>
          <a:blip r:embed="rId2"/>
          <a:stretch>
            <a:fillRect/>
          </a:stretch>
        </p:blipFill>
        <p:spPr>
          <a:xfrm>
            <a:off x="4298950" y="719162"/>
            <a:ext cx="3594100" cy="359410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Content Placeholder 2"/>
          <p:cNvSpPr txBox="1">
            <a:spLocks noGrp="1"/>
          </p:cNvSpPr>
          <p:nvPr>
            <p:ph type="body" sz="half" idx="1"/>
          </p:nvPr>
        </p:nvSpPr>
        <p:spPr>
          <a:xfrm>
            <a:off x="335360" y="1073425"/>
            <a:ext cx="6688895" cy="4364066"/>
          </a:xfrm>
          <a:prstGeom prst="rect">
            <a:avLst/>
          </a:prstGeom>
        </p:spPr>
        <p:txBody>
          <a:bodyPr/>
          <a:lstStyle/>
          <a:p>
            <a:pPr marL="0" indent="0">
              <a:lnSpc>
                <a:spcPct val="110000"/>
              </a:lnSpc>
              <a:buSzTx/>
              <a:buNone/>
              <a:defRPr sz="3200"/>
            </a:pPr>
            <a:r>
              <a:rPr dirty="0"/>
              <a:t>2. Defining and preparing the data  </a:t>
            </a:r>
          </a:p>
          <a:p>
            <a:pPr marL="1143000" lvl="2" indent="-228600">
              <a:lnSpc>
                <a:spcPct val="110000"/>
              </a:lnSpc>
              <a:spcBef>
                <a:spcPts val="500"/>
              </a:spcBef>
              <a:defRPr sz="2000"/>
            </a:pPr>
            <a:r>
              <a:rPr dirty="0"/>
              <a:t>Is it captured?</a:t>
            </a:r>
            <a:endParaRPr sz="2400" dirty="0"/>
          </a:p>
          <a:p>
            <a:pPr marL="1143000" lvl="2" indent="-228600">
              <a:lnSpc>
                <a:spcPct val="110000"/>
              </a:lnSpc>
              <a:spcBef>
                <a:spcPts val="500"/>
              </a:spcBef>
              <a:defRPr sz="2000"/>
            </a:pPr>
            <a:r>
              <a:rPr dirty="0"/>
              <a:t>Do we have access to it?</a:t>
            </a:r>
            <a:endParaRPr sz="2400" dirty="0"/>
          </a:p>
          <a:p>
            <a:pPr marL="1143000" lvl="2" indent="-228600">
              <a:lnSpc>
                <a:spcPct val="110000"/>
              </a:lnSpc>
              <a:spcBef>
                <a:spcPts val="500"/>
              </a:spcBef>
              <a:defRPr sz="2000"/>
            </a:pPr>
            <a:r>
              <a:rPr dirty="0"/>
              <a:t>Are we allowed to use it?</a:t>
            </a:r>
            <a:endParaRPr sz="2400" dirty="0"/>
          </a:p>
          <a:p>
            <a:pPr marL="1143000" lvl="2" indent="-228600">
              <a:lnSpc>
                <a:spcPct val="110000"/>
              </a:lnSpc>
              <a:spcBef>
                <a:spcPts val="500"/>
              </a:spcBef>
              <a:defRPr sz="2000"/>
            </a:pPr>
            <a:r>
              <a:rPr dirty="0"/>
              <a:t>Should we be using it?  </a:t>
            </a:r>
            <a:r>
              <a:rPr b="1" dirty="0"/>
              <a:t>(EU GDPR)</a:t>
            </a:r>
            <a:endParaRPr sz="2400" dirty="0"/>
          </a:p>
          <a:p>
            <a:pPr marL="1143000" lvl="2" indent="-228600">
              <a:lnSpc>
                <a:spcPct val="110000"/>
              </a:lnSpc>
              <a:spcBef>
                <a:spcPts val="500"/>
              </a:spcBef>
              <a:defRPr sz="2000"/>
            </a:pPr>
            <a:r>
              <a:rPr dirty="0"/>
              <a:t>How can it be integrated?</a:t>
            </a:r>
            <a:endParaRPr sz="2400" dirty="0"/>
          </a:p>
          <a:p>
            <a:pPr marL="1143000" lvl="2" indent="-228600">
              <a:lnSpc>
                <a:spcPct val="110000"/>
              </a:lnSpc>
              <a:spcBef>
                <a:spcPts val="500"/>
              </a:spcBef>
              <a:defRPr sz="2000"/>
            </a:pPr>
            <a:r>
              <a:rPr dirty="0"/>
              <a:t>What data cleaning is needed?</a:t>
            </a:r>
            <a:endParaRPr sz="2400" dirty="0"/>
          </a:p>
          <a:p>
            <a:pPr marL="1143000" lvl="2" indent="-228600">
              <a:lnSpc>
                <a:spcPct val="110000"/>
              </a:lnSpc>
              <a:spcBef>
                <a:spcPts val="500"/>
              </a:spcBef>
              <a:defRPr sz="2000"/>
            </a:pPr>
            <a:r>
              <a:rPr dirty="0"/>
              <a:t>What transformations are needed?</a:t>
            </a:r>
          </a:p>
        </p:txBody>
      </p:sp>
      <p:sp>
        <p:nvSpPr>
          <p:cNvPr id="39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392" name="Rectangle 2"/>
          <p:cNvSpPr txBox="1">
            <a:spLocks noGrp="1"/>
          </p:cNvSpPr>
          <p:nvPr>
            <p:ph type="title"/>
          </p:nvPr>
        </p:nvSpPr>
        <p:spPr>
          <a:xfrm>
            <a:off x="335360" y="73123"/>
            <a:ext cx="10515601" cy="1000304"/>
          </a:xfrm>
          <a:prstGeom prst="rect">
            <a:avLst/>
          </a:prstGeom>
        </p:spPr>
        <p:txBody>
          <a:bodyPr/>
          <a:lstStyle/>
          <a:p>
            <a:r>
              <a:t>CRISP-DM:  Overview</a:t>
            </a:r>
          </a:p>
        </p:txBody>
      </p:sp>
      <p:pic>
        <p:nvPicPr>
          <p:cNvPr id="393" name="Picture 4" descr="Picture 4"/>
          <p:cNvPicPr>
            <a:picLocks noChangeAspect="1"/>
          </p:cNvPicPr>
          <p:nvPr/>
        </p:nvPicPr>
        <p:blipFill>
          <a:blip r:embed="rId2"/>
          <a:stretch>
            <a:fillRect/>
          </a:stretch>
        </p:blipFill>
        <p:spPr>
          <a:xfrm>
            <a:off x="7950200" y="1847313"/>
            <a:ext cx="3403600" cy="34036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Rectangle 2"/>
          <p:cNvSpPr txBox="1">
            <a:spLocks noGrp="1"/>
          </p:cNvSpPr>
          <p:nvPr>
            <p:ph type="title"/>
          </p:nvPr>
        </p:nvSpPr>
        <p:spPr>
          <a:xfrm>
            <a:off x="1199455" y="64660"/>
            <a:ext cx="10178324" cy="830999"/>
          </a:xfrm>
          <a:prstGeom prst="rect">
            <a:avLst/>
          </a:prstGeom>
        </p:spPr>
        <p:txBody>
          <a:bodyPr/>
          <a:lstStyle/>
          <a:p>
            <a:r>
              <a:t>CRISP-DM:  Overview</a:t>
            </a:r>
          </a:p>
        </p:txBody>
      </p:sp>
      <p:pic>
        <p:nvPicPr>
          <p:cNvPr id="396" name="Picture 3" descr="Picture 3"/>
          <p:cNvPicPr>
            <a:picLocks noChangeAspect="1"/>
          </p:cNvPicPr>
          <p:nvPr/>
        </p:nvPicPr>
        <p:blipFill>
          <a:blip r:embed="rId2"/>
          <a:stretch>
            <a:fillRect/>
          </a:stretch>
        </p:blipFill>
        <p:spPr>
          <a:xfrm>
            <a:off x="3862866" y="1412775"/>
            <a:ext cx="4432383" cy="4400091"/>
          </a:xfrm>
          <a:prstGeom prst="rect">
            <a:avLst/>
          </a:prstGeom>
          <a:ln w="12700">
            <a:solidFill>
              <a:schemeClr val="tx1"/>
            </a:solidFill>
            <a:miter lim="400000"/>
          </a:ln>
        </p:spPr>
      </p:pic>
      <p:sp>
        <p:nvSpPr>
          <p:cNvPr id="397"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398" name="TextBox 1"/>
          <p:cNvSpPr txBox="1"/>
          <p:nvPr/>
        </p:nvSpPr>
        <p:spPr>
          <a:xfrm>
            <a:off x="936254" y="833237"/>
            <a:ext cx="10528036" cy="332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The forgotten parts of the process or  the parts that very few people talk about</a:t>
            </a:r>
          </a:p>
        </p:txBody>
      </p:sp>
      <p:grpSp>
        <p:nvGrpSpPr>
          <p:cNvPr id="405" name="Group 10"/>
          <p:cNvGrpSpPr/>
          <p:nvPr/>
        </p:nvGrpSpPr>
        <p:grpSpPr>
          <a:xfrm>
            <a:off x="1007434" y="1597343"/>
            <a:ext cx="4075393" cy="1831657"/>
            <a:chOff x="0" y="0"/>
            <a:chExt cx="4075391" cy="1831655"/>
          </a:xfrm>
        </p:grpSpPr>
        <p:grpSp>
          <p:nvGrpSpPr>
            <p:cNvPr id="401" name="Rounded Rectangular Callout 5"/>
            <p:cNvGrpSpPr/>
            <p:nvPr/>
          </p:nvGrpSpPr>
          <p:grpSpPr>
            <a:xfrm>
              <a:off x="-1" y="245956"/>
              <a:ext cx="3695443" cy="1585700"/>
              <a:chOff x="0" y="0"/>
              <a:chExt cx="3695441" cy="1585699"/>
            </a:xfrm>
          </p:grpSpPr>
          <p:sp>
            <p:nvSpPr>
              <p:cNvPr id="399" name="Shape"/>
              <p:cNvSpPr/>
              <p:nvPr/>
            </p:nvSpPr>
            <p:spPr>
              <a:xfrm>
                <a:off x="0" y="0"/>
                <a:ext cx="3695442" cy="158570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692" y="0"/>
                      <a:pt x="1545" y="0"/>
                    </a:cubicBezTo>
                    <a:lnTo>
                      <a:pt x="8018" y="0"/>
                    </a:lnTo>
                    <a:lnTo>
                      <a:pt x="12200" y="0"/>
                    </a:lnTo>
                    <a:cubicBezTo>
                      <a:pt x="13053" y="0"/>
                      <a:pt x="13745" y="1612"/>
                      <a:pt x="13745" y="3600"/>
                    </a:cubicBezTo>
                    <a:lnTo>
                      <a:pt x="13745" y="3600"/>
                    </a:lnTo>
                    <a:lnTo>
                      <a:pt x="21600" y="906"/>
                    </a:lnTo>
                    <a:lnTo>
                      <a:pt x="13745" y="9000"/>
                    </a:lnTo>
                    <a:lnTo>
                      <a:pt x="13745" y="18000"/>
                    </a:lnTo>
                    <a:cubicBezTo>
                      <a:pt x="13745" y="19988"/>
                      <a:pt x="13053" y="21600"/>
                      <a:pt x="12200" y="21600"/>
                    </a:cubicBezTo>
                    <a:lnTo>
                      <a:pt x="1545" y="21600"/>
                    </a:lnTo>
                    <a:cubicBezTo>
                      <a:pt x="692" y="21600"/>
                      <a:pt x="0" y="19988"/>
                      <a:pt x="0" y="18000"/>
                    </a:cubicBezTo>
                    <a:lnTo>
                      <a:pt x="0" y="3600"/>
                    </a:lnTo>
                    <a:close/>
                  </a:path>
                </a:pathLst>
              </a:custGeom>
              <a:solidFill>
                <a:srgbClr val="FFFCC2"/>
              </a:solidFill>
              <a:ln w="9525" cap="flat">
                <a:solidFill>
                  <a:srgbClr val="000000"/>
                </a:solidFill>
                <a:prstDash val="solid"/>
                <a:round/>
              </a:ln>
              <a:effectLst>
                <a:outerShdw blurRad="63500" dist="19050" dir="5400000" rotWithShape="0">
                  <a:srgbClr val="000000">
                    <a:alpha val="63000"/>
                  </a:srgbClr>
                </a:outerShdw>
              </a:effectLst>
            </p:spPr>
            <p:txBody>
              <a:bodyPr wrap="square" lIns="45719" tIns="45719" rIns="45719" bIns="45719" numCol="1" anchor="ctr">
                <a:noAutofit/>
              </a:bodyPr>
              <a:lstStyle/>
              <a:p>
                <a:pPr>
                  <a:defRPr sz="1400">
                    <a:latin typeface="Georgia"/>
                    <a:ea typeface="Georgia"/>
                    <a:cs typeface="Georgia"/>
                    <a:sym typeface="Georgia"/>
                  </a:defRPr>
                </a:pPr>
                <a:endParaRPr/>
              </a:p>
            </p:txBody>
          </p:sp>
          <p:sp>
            <p:nvSpPr>
              <p:cNvPr id="400" name="Focus hard on the Business Question (and the relevant variables) that captures the essence of the question."/>
              <p:cNvSpPr txBox="1"/>
              <p:nvPr/>
            </p:nvSpPr>
            <p:spPr>
              <a:xfrm>
                <a:off x="143123" y="192146"/>
                <a:ext cx="2065336" cy="12014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3" tIns="60953" rIns="60953" bIns="60953" numCol="1" anchor="ctr">
                <a:spAutoFit/>
              </a:bodyPr>
              <a:lstStyle>
                <a:lvl1pPr>
                  <a:defRPr sz="1400"/>
                </a:lvl1pPr>
              </a:lstStyle>
              <a:p>
                <a:r>
                  <a:t>Focus hard on the Business Question (and the relevant variables) that captures the essence of the question.</a:t>
                </a:r>
              </a:p>
            </p:txBody>
          </p:sp>
        </p:grpSp>
        <p:grpSp>
          <p:nvGrpSpPr>
            <p:cNvPr id="404" name="Oval 8"/>
            <p:cNvGrpSpPr/>
            <p:nvPr/>
          </p:nvGrpSpPr>
          <p:grpSpPr>
            <a:xfrm>
              <a:off x="3691349" y="-1"/>
              <a:ext cx="384043" cy="551263"/>
              <a:chOff x="0" y="0"/>
              <a:chExt cx="384041" cy="551261"/>
            </a:xfrm>
          </p:grpSpPr>
          <p:sp>
            <p:nvSpPr>
              <p:cNvPr id="402" name="Oval"/>
              <p:cNvSpPr/>
              <p:nvPr/>
            </p:nvSpPr>
            <p:spPr>
              <a:xfrm>
                <a:off x="0" y="0"/>
                <a:ext cx="384042" cy="551262"/>
              </a:xfrm>
              <a:prstGeom prst="ellipse">
                <a:avLst/>
              </a:prstGeom>
              <a:solidFill>
                <a:srgbClr val="FFFCC2"/>
              </a:solidFill>
              <a:ln w="6350" cap="flat">
                <a:solidFill>
                  <a:srgbClr val="000000"/>
                </a:solidFill>
                <a:prstDash val="solid"/>
                <a:miter lim="800000"/>
              </a:ln>
              <a:effectLst/>
            </p:spPr>
            <p:txBody>
              <a:bodyPr wrap="square" lIns="45719" tIns="45719" rIns="45719" bIns="45719" numCol="1" anchor="ctr">
                <a:noAutofit/>
              </a:bodyPr>
              <a:lstStyle/>
              <a:p>
                <a:pPr algn="ctr">
                  <a:defRPr>
                    <a:solidFill>
                      <a:srgbClr val="FAFBFD"/>
                    </a:solidFill>
                  </a:defRPr>
                </a:pPr>
                <a:endParaRPr/>
              </a:p>
            </p:txBody>
          </p:sp>
          <p:sp>
            <p:nvSpPr>
              <p:cNvPr id="403" name="1"/>
              <p:cNvSpPr txBox="1"/>
              <p:nvPr/>
            </p:nvSpPr>
            <p:spPr>
              <a:xfrm>
                <a:off x="105137" y="109260"/>
                <a:ext cx="173768" cy="332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600"/>
                </a:lvl1pPr>
              </a:lstStyle>
              <a:p>
                <a:r>
                  <a:t>1</a:t>
                </a:r>
              </a:p>
            </p:txBody>
          </p:sp>
        </p:grpSp>
      </p:grpSp>
      <p:pic>
        <p:nvPicPr>
          <p:cNvPr id="406" name="Picture 2" descr="Picture 2"/>
          <p:cNvPicPr>
            <a:picLocks noChangeAspect="1"/>
          </p:cNvPicPr>
          <p:nvPr/>
        </p:nvPicPr>
        <p:blipFill>
          <a:blip r:embed="rId3"/>
          <a:stretch>
            <a:fillRect/>
          </a:stretch>
        </p:blipFill>
        <p:spPr>
          <a:xfrm>
            <a:off x="8995026" y="4061626"/>
            <a:ext cx="3082369" cy="1963139"/>
          </a:xfrm>
          <a:prstGeom prst="rect">
            <a:avLst/>
          </a:prstGeom>
          <a:ln w="12700">
            <a:miter lim="400000"/>
          </a:ln>
        </p:spPr>
      </p:pic>
      <p:grpSp>
        <p:nvGrpSpPr>
          <p:cNvPr id="409" name="Rounded Rectangular Callout 3"/>
          <p:cNvGrpSpPr/>
          <p:nvPr/>
        </p:nvGrpSpPr>
        <p:grpSpPr>
          <a:xfrm>
            <a:off x="568298" y="4239044"/>
            <a:ext cx="3695442" cy="1597000"/>
            <a:chOff x="0" y="0"/>
            <a:chExt cx="3695441" cy="1596999"/>
          </a:xfrm>
        </p:grpSpPr>
        <p:sp>
          <p:nvSpPr>
            <p:cNvPr id="407" name="Shape"/>
            <p:cNvSpPr/>
            <p:nvPr/>
          </p:nvSpPr>
          <p:spPr>
            <a:xfrm>
              <a:off x="0" y="0"/>
              <a:ext cx="3695442" cy="1597000"/>
            </a:xfrm>
            <a:custGeom>
              <a:avLst/>
              <a:gdLst/>
              <a:ahLst/>
              <a:cxnLst>
                <a:cxn ang="0">
                  <a:pos x="wd2" y="hd2"/>
                </a:cxn>
                <a:cxn ang="5400000">
                  <a:pos x="wd2" y="hd2"/>
                </a:cxn>
                <a:cxn ang="10800000">
                  <a:pos x="wd2" y="hd2"/>
                </a:cxn>
                <a:cxn ang="16200000">
                  <a:pos x="wd2" y="hd2"/>
                </a:cxn>
              </a:cxnLst>
              <a:rect l="0" t="0" r="r" b="b"/>
              <a:pathLst>
                <a:path w="21600" h="21600" extrusionOk="0">
                  <a:moveTo>
                    <a:pt x="0" y="12935"/>
                  </a:moveTo>
                  <a:cubicBezTo>
                    <a:pt x="0" y="11978"/>
                    <a:pt x="335" y="11202"/>
                    <a:pt x="749" y="11202"/>
                  </a:cubicBezTo>
                  <a:lnTo>
                    <a:pt x="8018" y="11202"/>
                  </a:lnTo>
                  <a:lnTo>
                    <a:pt x="21600" y="0"/>
                  </a:lnTo>
                  <a:lnTo>
                    <a:pt x="11454" y="11202"/>
                  </a:lnTo>
                  <a:lnTo>
                    <a:pt x="12996" y="11202"/>
                  </a:lnTo>
                  <a:cubicBezTo>
                    <a:pt x="13410" y="11202"/>
                    <a:pt x="13745" y="11978"/>
                    <a:pt x="13745" y="12935"/>
                  </a:cubicBezTo>
                  <a:lnTo>
                    <a:pt x="13745" y="12935"/>
                  </a:lnTo>
                  <a:lnTo>
                    <a:pt x="13745" y="19867"/>
                  </a:lnTo>
                  <a:cubicBezTo>
                    <a:pt x="13745" y="20824"/>
                    <a:pt x="13410" y="21600"/>
                    <a:pt x="12996" y="21600"/>
                  </a:cubicBezTo>
                  <a:lnTo>
                    <a:pt x="749" y="21600"/>
                  </a:lnTo>
                  <a:cubicBezTo>
                    <a:pt x="335" y="21600"/>
                    <a:pt x="0" y="20824"/>
                    <a:pt x="0" y="19867"/>
                  </a:cubicBezTo>
                  <a:lnTo>
                    <a:pt x="0" y="15535"/>
                  </a:lnTo>
                  <a:lnTo>
                    <a:pt x="0" y="12935"/>
                  </a:lnTo>
                  <a:close/>
                </a:path>
              </a:pathLst>
            </a:custGeom>
            <a:solidFill>
              <a:srgbClr val="FFFCC2"/>
            </a:solidFill>
            <a:ln w="9525" cap="flat">
              <a:solidFill>
                <a:srgbClr val="000000"/>
              </a:solidFill>
              <a:prstDash val="solid"/>
              <a:round/>
            </a:ln>
            <a:effectLst>
              <a:outerShdw blurRad="63500" dist="19050" dir="5400000" rotWithShape="0">
                <a:srgbClr val="000000">
                  <a:alpha val="63000"/>
                </a:srgbClr>
              </a:outerShdw>
            </a:effectLst>
          </p:spPr>
          <p:txBody>
            <a:bodyPr wrap="square" lIns="45719" tIns="45719" rIns="45719" bIns="45719" numCol="1" anchor="ctr">
              <a:noAutofit/>
            </a:bodyPr>
            <a:lstStyle/>
            <a:p>
              <a:pPr>
                <a:defRPr sz="1400" b="1">
                  <a:latin typeface="Georgia"/>
                  <a:ea typeface="Georgia"/>
                  <a:cs typeface="Georgia"/>
                  <a:sym typeface="Georgia"/>
                </a:defRPr>
              </a:pPr>
              <a:endParaRPr/>
            </a:p>
          </p:txBody>
        </p:sp>
        <p:sp>
          <p:nvSpPr>
            <p:cNvPr id="408" name="Don’t forget this is the most critical step."/>
            <p:cNvSpPr txBox="1"/>
            <p:nvPr/>
          </p:nvSpPr>
          <p:spPr>
            <a:xfrm>
              <a:off x="103243" y="935773"/>
              <a:ext cx="2145097" cy="55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0953" tIns="60953" rIns="60953" bIns="60953" numCol="1" anchor="ctr">
              <a:spAutoFit/>
            </a:bodyPr>
            <a:lstStyle>
              <a:lvl1pPr>
                <a:defRPr sz="1400" b="1"/>
              </a:lvl1pPr>
            </a:lstStyle>
            <a:p>
              <a:r>
                <a:rPr b="0" dirty="0"/>
                <a:t>Don’t forget this is the most critical step.</a:t>
              </a:r>
            </a:p>
          </p:txBody>
        </p:sp>
      </p:grpSp>
      <p:grpSp>
        <p:nvGrpSpPr>
          <p:cNvPr id="412" name="Oval 4"/>
          <p:cNvGrpSpPr/>
          <p:nvPr/>
        </p:nvGrpSpPr>
        <p:grpSpPr>
          <a:xfrm>
            <a:off x="4203484" y="3785994"/>
            <a:ext cx="384045" cy="551263"/>
            <a:chOff x="0" y="0"/>
            <a:chExt cx="384044" cy="551261"/>
          </a:xfrm>
        </p:grpSpPr>
        <p:sp>
          <p:nvSpPr>
            <p:cNvPr id="410" name="Oval"/>
            <p:cNvSpPr/>
            <p:nvPr/>
          </p:nvSpPr>
          <p:spPr>
            <a:xfrm>
              <a:off x="-1" y="0"/>
              <a:ext cx="384046" cy="551262"/>
            </a:xfrm>
            <a:prstGeom prst="ellipse">
              <a:avLst/>
            </a:prstGeom>
            <a:solidFill>
              <a:srgbClr val="FFFCC2"/>
            </a:solidFill>
            <a:ln w="6350" cap="flat">
              <a:solidFill>
                <a:srgbClr val="000000"/>
              </a:solidFill>
              <a:prstDash val="solid"/>
              <a:miter lim="800000"/>
            </a:ln>
            <a:effectLst/>
          </p:spPr>
          <p:txBody>
            <a:bodyPr wrap="square" lIns="45719" tIns="45719" rIns="45719" bIns="45719" numCol="1" anchor="ctr">
              <a:noAutofit/>
            </a:bodyPr>
            <a:lstStyle/>
            <a:p>
              <a:pPr algn="ctr">
                <a:defRPr>
                  <a:solidFill>
                    <a:srgbClr val="FAFBFD"/>
                  </a:solidFill>
                </a:defRPr>
              </a:pPr>
              <a:endParaRPr/>
            </a:p>
          </p:txBody>
        </p:sp>
        <p:sp>
          <p:nvSpPr>
            <p:cNvPr id="411" name="2"/>
            <p:cNvSpPr txBox="1"/>
            <p:nvPr/>
          </p:nvSpPr>
          <p:spPr>
            <a:xfrm>
              <a:off x="105136" y="109260"/>
              <a:ext cx="173771" cy="332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600"/>
              </a:lvl1pPr>
            </a:lstStyle>
            <a:p>
              <a:r>
                <a:t>2</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05"/>
                                        </p:tgtEl>
                                        <p:attrNameLst>
                                          <p:attrName>style.visibility</p:attrName>
                                        </p:attrNameLst>
                                      </p:cBhvr>
                                      <p:to>
                                        <p:strVal val="visible"/>
                                      </p:to>
                                    </p:set>
                                    <p:animEffect transition="in" filter="fade">
                                      <p:cBhvr>
                                        <p:cTn id="7" dur="500"/>
                                        <p:tgtEl>
                                          <p:spTgt spid="4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406"/>
                                        </p:tgtEl>
                                        <p:attrNameLst>
                                          <p:attrName>style.visibility</p:attrName>
                                        </p:attrNameLst>
                                      </p:cBhvr>
                                      <p:to>
                                        <p:strVal val="visible"/>
                                      </p:to>
                                    </p:set>
                                    <p:animEffect transition="in" filter="fade">
                                      <p:cBhvr>
                                        <p:cTn id="12" dur="5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advAuto="0"/>
      <p:bldP spid="406"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Title 1"/>
          <p:cNvSpPr txBox="1">
            <a:spLocks noGrp="1"/>
          </p:cNvSpPr>
          <p:nvPr>
            <p:ph type="title"/>
          </p:nvPr>
        </p:nvSpPr>
        <p:spPr>
          <a:xfrm>
            <a:off x="434787" y="392018"/>
            <a:ext cx="10515601" cy="854076"/>
          </a:xfrm>
          <a:prstGeom prst="rect">
            <a:avLst/>
          </a:prstGeom>
        </p:spPr>
        <p:txBody>
          <a:bodyPr/>
          <a:lstStyle/>
          <a:p>
            <a:r>
              <a:t>CRISP-DM main steps</a:t>
            </a:r>
          </a:p>
        </p:txBody>
      </p:sp>
      <p:sp>
        <p:nvSpPr>
          <p:cNvPr id="415" name="Content Placeholder 2"/>
          <p:cNvSpPr txBox="1">
            <a:spLocks noGrp="1"/>
          </p:cNvSpPr>
          <p:nvPr>
            <p:ph type="body" idx="1"/>
          </p:nvPr>
        </p:nvSpPr>
        <p:spPr>
          <a:xfrm>
            <a:off x="508038" y="1502177"/>
            <a:ext cx="10515601" cy="4351339"/>
          </a:xfrm>
          <a:prstGeom prst="rect">
            <a:avLst/>
          </a:prstGeom>
        </p:spPr>
        <p:txBody>
          <a:bodyPr>
            <a:normAutofit/>
          </a:bodyPr>
          <a:lstStyle/>
          <a:p>
            <a:pPr>
              <a:lnSpc>
                <a:spcPct val="120000"/>
              </a:lnSpc>
              <a:buFontTx/>
              <a:buAutoNum type="arabicPeriod"/>
              <a:defRPr sz="1700" b="1">
                <a:solidFill>
                  <a:srgbClr val="374151"/>
                </a:solidFill>
              </a:defRPr>
            </a:pPr>
            <a:r>
              <a:rPr sz="2000" dirty="0"/>
              <a:t>Business Understanding:</a:t>
            </a:r>
          </a:p>
          <a:p>
            <a:pPr lvl="1">
              <a:lnSpc>
                <a:spcPct val="120000"/>
              </a:lnSpc>
              <a:spcBef>
                <a:spcPts val="500"/>
              </a:spcBef>
              <a:defRPr sz="1700">
                <a:solidFill>
                  <a:srgbClr val="374151"/>
                </a:solidFill>
              </a:defRPr>
            </a:pPr>
            <a:r>
              <a:rPr sz="2000" dirty="0"/>
              <a:t>Understand the project's objectives and business goals, and define the problem you aim to solve with data mining.</a:t>
            </a:r>
          </a:p>
          <a:p>
            <a:pPr>
              <a:lnSpc>
                <a:spcPct val="120000"/>
              </a:lnSpc>
              <a:buFontTx/>
              <a:buAutoNum type="arabicPeriod"/>
              <a:defRPr sz="1700" b="1">
                <a:solidFill>
                  <a:srgbClr val="374151"/>
                </a:solidFill>
              </a:defRPr>
            </a:pPr>
            <a:r>
              <a:rPr sz="2000" dirty="0"/>
              <a:t>Data Understanding:</a:t>
            </a:r>
          </a:p>
          <a:p>
            <a:pPr lvl="1">
              <a:lnSpc>
                <a:spcPct val="120000"/>
              </a:lnSpc>
              <a:spcBef>
                <a:spcPts val="500"/>
              </a:spcBef>
              <a:defRPr sz="1700">
                <a:solidFill>
                  <a:srgbClr val="374151"/>
                </a:solidFill>
              </a:defRPr>
            </a:pPr>
            <a:r>
              <a:rPr sz="2000" dirty="0"/>
              <a:t>Gather and explore data to gain insights into its quality, structure, and relevance to the problem. This step often involves data collection, profiling, and initial data analysis.</a:t>
            </a:r>
          </a:p>
          <a:p>
            <a:pPr>
              <a:lnSpc>
                <a:spcPct val="120000"/>
              </a:lnSpc>
              <a:buFontTx/>
              <a:buAutoNum type="arabicPeriod"/>
              <a:defRPr sz="1700" b="1">
                <a:solidFill>
                  <a:srgbClr val="374151"/>
                </a:solidFill>
              </a:defRPr>
            </a:pPr>
            <a:r>
              <a:rPr sz="2000" dirty="0"/>
              <a:t>Data Preparation:</a:t>
            </a:r>
          </a:p>
          <a:p>
            <a:pPr lvl="1">
              <a:lnSpc>
                <a:spcPct val="120000"/>
              </a:lnSpc>
              <a:spcBef>
                <a:spcPts val="500"/>
              </a:spcBef>
              <a:defRPr sz="1700">
                <a:solidFill>
                  <a:srgbClr val="374151"/>
                </a:solidFill>
              </a:defRPr>
            </a:pPr>
            <a:r>
              <a:rPr sz="2000" dirty="0"/>
              <a:t>Preprocess and clean the data to make it suitable for modelling. Tasks include handling missing values, dealing with outliers, and transforming variables.</a:t>
            </a:r>
          </a:p>
        </p:txBody>
      </p:sp>
      <p:sp>
        <p:nvSpPr>
          <p:cNvPr id="416"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pic>
        <p:nvPicPr>
          <p:cNvPr id="417" name="Picture 4" descr="Picture 4"/>
          <p:cNvPicPr>
            <a:picLocks noChangeAspect="1"/>
          </p:cNvPicPr>
          <p:nvPr/>
        </p:nvPicPr>
        <p:blipFill>
          <a:blip r:embed="rId2"/>
          <a:stretch>
            <a:fillRect/>
          </a:stretch>
        </p:blipFill>
        <p:spPr>
          <a:xfrm>
            <a:off x="9968004" y="135935"/>
            <a:ext cx="1964766" cy="196476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itle 1"/>
          <p:cNvSpPr txBox="1">
            <a:spLocks noGrp="1"/>
          </p:cNvSpPr>
          <p:nvPr>
            <p:ph type="title"/>
          </p:nvPr>
        </p:nvSpPr>
        <p:spPr>
          <a:xfrm>
            <a:off x="488577" y="280800"/>
            <a:ext cx="10515601" cy="898900"/>
          </a:xfrm>
          <a:prstGeom prst="rect">
            <a:avLst/>
          </a:prstGeom>
        </p:spPr>
        <p:txBody>
          <a:bodyPr/>
          <a:lstStyle/>
          <a:p>
            <a:r>
              <a:t>CRISP-DM main steps</a:t>
            </a:r>
          </a:p>
        </p:txBody>
      </p:sp>
      <p:sp>
        <p:nvSpPr>
          <p:cNvPr id="420" name="Content Placeholder 2"/>
          <p:cNvSpPr txBox="1">
            <a:spLocks noGrp="1"/>
          </p:cNvSpPr>
          <p:nvPr>
            <p:ph type="body" idx="1"/>
          </p:nvPr>
        </p:nvSpPr>
        <p:spPr>
          <a:xfrm>
            <a:off x="694765" y="1540835"/>
            <a:ext cx="10515601" cy="4486276"/>
          </a:xfrm>
          <a:prstGeom prst="rect">
            <a:avLst/>
          </a:prstGeom>
        </p:spPr>
        <p:txBody>
          <a:bodyPr>
            <a:normAutofit/>
          </a:bodyPr>
          <a:lstStyle/>
          <a:p>
            <a:pPr marL="342900" indent="-342900">
              <a:lnSpc>
                <a:spcPct val="100000"/>
              </a:lnSpc>
              <a:buFontTx/>
              <a:buAutoNum type="arabicPeriod" startAt="4"/>
              <a:defRPr sz="1800" b="1">
                <a:solidFill>
                  <a:srgbClr val="374151"/>
                </a:solidFill>
              </a:defRPr>
            </a:pPr>
            <a:r>
              <a:rPr sz="2000" dirty="0"/>
              <a:t>Modelling:</a:t>
            </a:r>
          </a:p>
          <a:p>
            <a:pPr lvl="1">
              <a:lnSpc>
                <a:spcPct val="100000"/>
              </a:lnSpc>
              <a:spcBef>
                <a:spcPts val="500"/>
              </a:spcBef>
              <a:defRPr sz="1800">
                <a:solidFill>
                  <a:srgbClr val="374151"/>
                </a:solidFill>
              </a:defRPr>
            </a:pPr>
            <a:r>
              <a:rPr sz="2000" dirty="0"/>
              <a:t>Select and apply appropriate data mining and machine learning techniques to build and evaluate models. This step includes selecting algorithms and training models and assessing their performance.</a:t>
            </a:r>
          </a:p>
          <a:p>
            <a:pPr marL="342900" indent="-342900">
              <a:lnSpc>
                <a:spcPct val="100000"/>
              </a:lnSpc>
              <a:buFontTx/>
              <a:buAutoNum type="arabicPeriod" startAt="4"/>
              <a:defRPr sz="1800" b="1">
                <a:solidFill>
                  <a:srgbClr val="374151"/>
                </a:solidFill>
              </a:defRPr>
            </a:pPr>
            <a:r>
              <a:rPr sz="2000" dirty="0"/>
              <a:t>Evaluation:</a:t>
            </a:r>
          </a:p>
          <a:p>
            <a:pPr lvl="1">
              <a:lnSpc>
                <a:spcPct val="100000"/>
              </a:lnSpc>
              <a:spcBef>
                <a:spcPts val="500"/>
              </a:spcBef>
              <a:defRPr sz="1800">
                <a:solidFill>
                  <a:srgbClr val="374151"/>
                </a:solidFill>
              </a:defRPr>
            </a:pPr>
            <a:r>
              <a:rPr sz="2000" dirty="0"/>
              <a:t>Assess the quality and effectiveness of the models developed in the previous step. This involves metrics, cross-validation, and comparing model performance against the project's goals.</a:t>
            </a:r>
          </a:p>
          <a:p>
            <a:pPr marL="342900" indent="-342900">
              <a:lnSpc>
                <a:spcPct val="100000"/>
              </a:lnSpc>
              <a:buFontTx/>
              <a:buAutoNum type="arabicPeriod" startAt="4"/>
              <a:defRPr sz="1800" b="1">
                <a:solidFill>
                  <a:srgbClr val="374151"/>
                </a:solidFill>
              </a:defRPr>
            </a:pPr>
            <a:r>
              <a:rPr sz="2000" dirty="0"/>
              <a:t>Deployment:</a:t>
            </a:r>
          </a:p>
          <a:p>
            <a:pPr lvl="1">
              <a:lnSpc>
                <a:spcPct val="100000"/>
              </a:lnSpc>
              <a:spcBef>
                <a:spcPts val="500"/>
              </a:spcBef>
              <a:defRPr sz="1800">
                <a:solidFill>
                  <a:srgbClr val="374151"/>
                </a:solidFill>
              </a:defRPr>
            </a:pPr>
            <a:r>
              <a:rPr sz="2000" dirty="0"/>
              <a:t>Deploy the selected model(s) into the production environment for real-world use. This step may involve integrating the model into business processes and monitoring its performance over time.</a:t>
            </a:r>
          </a:p>
        </p:txBody>
      </p:sp>
      <p:sp>
        <p:nvSpPr>
          <p:cNvPr id="42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pic>
        <p:nvPicPr>
          <p:cNvPr id="422" name="Picture 4" descr="Picture 4"/>
          <p:cNvPicPr>
            <a:picLocks noChangeAspect="1"/>
          </p:cNvPicPr>
          <p:nvPr/>
        </p:nvPicPr>
        <p:blipFill>
          <a:blip r:embed="rId2"/>
          <a:stretch>
            <a:fillRect/>
          </a:stretch>
        </p:blipFill>
        <p:spPr>
          <a:xfrm>
            <a:off x="9968004" y="135935"/>
            <a:ext cx="1964766" cy="196476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ctangle 2"/>
          <p:cNvSpPr txBox="1">
            <a:spLocks noGrp="1"/>
          </p:cNvSpPr>
          <p:nvPr>
            <p:ph type="title"/>
          </p:nvPr>
        </p:nvSpPr>
        <p:spPr>
          <a:xfrm>
            <a:off x="658033" y="40026"/>
            <a:ext cx="10178323" cy="1377295"/>
          </a:xfrm>
          <a:prstGeom prst="rect">
            <a:avLst/>
          </a:prstGeom>
        </p:spPr>
        <p:txBody>
          <a:bodyPr/>
          <a:lstStyle>
            <a:lvl1pPr>
              <a:defRPr sz="4800"/>
            </a:lvl1pPr>
          </a:lstStyle>
          <a:p>
            <a:r>
              <a:t>CRISP-DM: Phases</a:t>
            </a:r>
          </a:p>
        </p:txBody>
      </p:sp>
      <p:sp>
        <p:nvSpPr>
          <p:cNvPr id="425" name="Rectangle 3"/>
          <p:cNvSpPr txBox="1">
            <a:spLocks noGrp="1"/>
          </p:cNvSpPr>
          <p:nvPr>
            <p:ph type="body" idx="1"/>
          </p:nvPr>
        </p:nvSpPr>
        <p:spPr>
          <a:xfrm>
            <a:off x="658033" y="1486207"/>
            <a:ext cx="10623737" cy="4393172"/>
          </a:xfrm>
          <a:prstGeom prst="rect">
            <a:avLst/>
          </a:prstGeom>
          <a:ln w="9525">
            <a:solidFill>
              <a:schemeClr val="tx1"/>
            </a:solidFill>
            <a:round/>
          </a:ln>
        </p:spPr>
        <p:txBody>
          <a:bodyPr numCol="2" spcCol="38008"/>
          <a:lstStyle/>
          <a:p>
            <a:pPr>
              <a:lnSpc>
                <a:spcPct val="110000"/>
              </a:lnSpc>
              <a:defRPr sz="1800" b="1"/>
            </a:pPr>
            <a:r>
              <a:rPr dirty="0"/>
              <a:t>Business Understanding</a:t>
            </a:r>
          </a:p>
          <a:p>
            <a:pPr lvl="1">
              <a:lnSpc>
                <a:spcPct val="110000"/>
              </a:lnSpc>
              <a:spcBef>
                <a:spcPts val="500"/>
              </a:spcBef>
              <a:defRPr sz="1800"/>
            </a:pPr>
            <a:r>
              <a:rPr dirty="0"/>
              <a:t>Understanding project objectives and requirements</a:t>
            </a:r>
          </a:p>
          <a:p>
            <a:pPr lvl="1">
              <a:lnSpc>
                <a:spcPct val="110000"/>
              </a:lnSpc>
              <a:spcBef>
                <a:spcPts val="500"/>
              </a:spcBef>
              <a:defRPr sz="1800"/>
            </a:pPr>
            <a:r>
              <a:rPr dirty="0"/>
              <a:t>Data mining problem definition</a:t>
            </a:r>
          </a:p>
          <a:p>
            <a:pPr>
              <a:lnSpc>
                <a:spcPct val="110000"/>
              </a:lnSpc>
              <a:defRPr sz="1800" b="1"/>
            </a:pPr>
            <a:r>
              <a:rPr dirty="0"/>
              <a:t>Data Understanding</a:t>
            </a:r>
          </a:p>
          <a:p>
            <a:pPr lvl="1">
              <a:lnSpc>
                <a:spcPct val="110000"/>
              </a:lnSpc>
              <a:spcBef>
                <a:spcPts val="500"/>
              </a:spcBef>
              <a:defRPr sz="1800"/>
            </a:pPr>
            <a:r>
              <a:rPr dirty="0"/>
              <a:t>Initial data collection and </a:t>
            </a:r>
            <a:r>
              <a:rPr dirty="0" err="1"/>
              <a:t>familiarisation</a:t>
            </a:r>
            <a:endParaRPr dirty="0"/>
          </a:p>
          <a:p>
            <a:pPr lvl="1">
              <a:lnSpc>
                <a:spcPct val="110000"/>
              </a:lnSpc>
              <a:spcBef>
                <a:spcPts val="500"/>
              </a:spcBef>
              <a:defRPr sz="1800"/>
            </a:pPr>
            <a:r>
              <a:rPr dirty="0"/>
              <a:t>Identify data quality issues</a:t>
            </a:r>
          </a:p>
          <a:p>
            <a:pPr lvl="1">
              <a:lnSpc>
                <a:spcPct val="110000"/>
              </a:lnSpc>
              <a:spcBef>
                <a:spcPts val="500"/>
              </a:spcBef>
              <a:defRPr sz="1800"/>
            </a:pPr>
            <a:r>
              <a:rPr dirty="0"/>
              <a:t>Initial, obvious results</a:t>
            </a:r>
          </a:p>
          <a:p>
            <a:pPr>
              <a:lnSpc>
                <a:spcPct val="110000"/>
              </a:lnSpc>
              <a:defRPr sz="1800" b="1"/>
            </a:pPr>
            <a:r>
              <a:rPr dirty="0"/>
              <a:t>Data Preparation</a:t>
            </a:r>
          </a:p>
          <a:p>
            <a:pPr lvl="1">
              <a:lnSpc>
                <a:spcPct val="110000"/>
              </a:lnSpc>
              <a:spcBef>
                <a:spcPts val="500"/>
              </a:spcBef>
              <a:defRPr sz="1800"/>
            </a:pPr>
            <a:r>
              <a:rPr dirty="0"/>
              <a:t>Record and attribute selection</a:t>
            </a:r>
          </a:p>
          <a:p>
            <a:pPr lvl="1">
              <a:lnSpc>
                <a:spcPct val="110000"/>
              </a:lnSpc>
              <a:spcBef>
                <a:spcPts val="500"/>
              </a:spcBef>
              <a:defRPr sz="1800"/>
            </a:pPr>
            <a:r>
              <a:rPr dirty="0"/>
              <a:t>Data cleansing</a:t>
            </a:r>
          </a:p>
          <a:p>
            <a:pPr>
              <a:lnSpc>
                <a:spcPct val="110000"/>
              </a:lnSpc>
              <a:defRPr sz="1800" b="1"/>
            </a:pPr>
            <a:r>
              <a:rPr dirty="0"/>
              <a:t>Modelling</a:t>
            </a:r>
          </a:p>
          <a:p>
            <a:pPr lvl="1">
              <a:lnSpc>
                <a:spcPct val="110000"/>
              </a:lnSpc>
              <a:spcBef>
                <a:spcPts val="500"/>
              </a:spcBef>
              <a:defRPr sz="1800"/>
            </a:pPr>
            <a:r>
              <a:rPr dirty="0"/>
              <a:t>Run the data mining tools</a:t>
            </a:r>
            <a:endParaRPr b="1" dirty="0"/>
          </a:p>
          <a:p>
            <a:pPr>
              <a:lnSpc>
                <a:spcPct val="110000"/>
              </a:lnSpc>
              <a:defRPr sz="1800" b="1"/>
            </a:pPr>
            <a:r>
              <a:rPr dirty="0"/>
              <a:t>Evaluation</a:t>
            </a:r>
          </a:p>
          <a:p>
            <a:pPr lvl="1">
              <a:lnSpc>
                <a:spcPct val="110000"/>
              </a:lnSpc>
              <a:spcBef>
                <a:spcPts val="500"/>
              </a:spcBef>
              <a:defRPr sz="1800"/>
            </a:pPr>
            <a:r>
              <a:rPr dirty="0"/>
              <a:t>Determine if results meet business objectives</a:t>
            </a:r>
          </a:p>
          <a:p>
            <a:pPr lvl="1">
              <a:lnSpc>
                <a:spcPct val="110000"/>
              </a:lnSpc>
              <a:spcBef>
                <a:spcPts val="500"/>
              </a:spcBef>
              <a:defRPr sz="1800"/>
            </a:pPr>
            <a:r>
              <a:rPr dirty="0"/>
              <a:t>Identify business issues that should have been addressed earlier</a:t>
            </a:r>
          </a:p>
          <a:p>
            <a:pPr>
              <a:lnSpc>
                <a:spcPct val="110000"/>
              </a:lnSpc>
              <a:defRPr sz="1800" b="1"/>
            </a:pPr>
            <a:r>
              <a:rPr dirty="0"/>
              <a:t>Deployment</a:t>
            </a:r>
          </a:p>
          <a:p>
            <a:pPr lvl="1">
              <a:lnSpc>
                <a:spcPct val="110000"/>
              </a:lnSpc>
              <a:spcBef>
                <a:spcPts val="500"/>
              </a:spcBef>
              <a:defRPr sz="1800"/>
            </a:pPr>
            <a:r>
              <a:rPr dirty="0"/>
              <a:t>Put the resulting models into practice</a:t>
            </a:r>
          </a:p>
          <a:p>
            <a:pPr lvl="1">
              <a:lnSpc>
                <a:spcPct val="110000"/>
              </a:lnSpc>
              <a:spcBef>
                <a:spcPts val="500"/>
              </a:spcBef>
              <a:defRPr sz="1800"/>
            </a:pPr>
            <a:r>
              <a:rPr dirty="0"/>
              <a:t>Set up for repeated/continuous mining of the data</a:t>
            </a:r>
          </a:p>
        </p:txBody>
      </p:sp>
      <p:sp>
        <p:nvSpPr>
          <p:cNvPr id="426"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pic>
        <p:nvPicPr>
          <p:cNvPr id="427" name="Picture 1" descr="Picture 1"/>
          <p:cNvPicPr>
            <a:picLocks noChangeAspect="1"/>
          </p:cNvPicPr>
          <p:nvPr/>
        </p:nvPicPr>
        <p:blipFill>
          <a:blip r:embed="rId2"/>
          <a:stretch>
            <a:fillRect/>
          </a:stretch>
        </p:blipFill>
        <p:spPr>
          <a:xfrm>
            <a:off x="10216595" y="108912"/>
            <a:ext cx="1239521" cy="123952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A841E2D4-ABEA-44DE-3022-60FB98DE49E1}"/>
              </a:ext>
            </a:extLst>
          </p:cNvPr>
          <p:cNvGraphicFramePr>
            <a:graphicFrameLocks noGrp="1"/>
          </p:cNvGraphicFramePr>
          <p:nvPr>
            <p:extLst>
              <p:ext uri="{D42A27DB-BD31-4B8C-83A1-F6EECF244321}">
                <p14:modId xmlns:p14="http://schemas.microsoft.com/office/powerpoint/2010/main" val="1060906162"/>
              </p:ext>
            </p:extLst>
          </p:nvPr>
        </p:nvGraphicFramePr>
        <p:xfrm>
          <a:off x="745029" y="578735"/>
          <a:ext cx="10443690" cy="5275937"/>
        </p:xfrm>
        <a:graphic>
          <a:graphicData uri="http://schemas.openxmlformats.org/drawingml/2006/table">
            <a:tbl>
              <a:tblPr/>
              <a:tblGrid>
                <a:gridCol w="1729412">
                  <a:extLst>
                    <a:ext uri="{9D8B030D-6E8A-4147-A177-3AD203B41FA5}">
                      <a16:colId xmlns:a16="http://schemas.microsoft.com/office/drawing/2014/main" val="3697450742"/>
                    </a:ext>
                  </a:extLst>
                </a:gridCol>
                <a:gridCol w="3913099">
                  <a:extLst>
                    <a:ext uri="{9D8B030D-6E8A-4147-A177-3AD203B41FA5}">
                      <a16:colId xmlns:a16="http://schemas.microsoft.com/office/drawing/2014/main" val="443087737"/>
                    </a:ext>
                  </a:extLst>
                </a:gridCol>
                <a:gridCol w="4801179">
                  <a:extLst>
                    <a:ext uri="{9D8B030D-6E8A-4147-A177-3AD203B41FA5}">
                      <a16:colId xmlns:a16="http://schemas.microsoft.com/office/drawing/2014/main" val="38764002"/>
                    </a:ext>
                  </a:extLst>
                </a:gridCol>
              </a:tblGrid>
              <a:tr h="226433">
                <a:tc>
                  <a:txBody>
                    <a:bodyPr/>
                    <a:lstStyle/>
                    <a:p>
                      <a:pPr algn="l" rtl="0" fontAlgn="b"/>
                      <a:r>
                        <a:rPr lang="en-IE" sz="1400" b="1" dirty="0">
                          <a:effectLst/>
                        </a:rPr>
                        <a:t>Aspect</a:t>
                      </a:r>
                    </a:p>
                  </a:txBody>
                  <a:tcPr marL="19948" marR="19948" marT="13299" marB="132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l" rtl="0" fontAlgn="b"/>
                      <a:r>
                        <a:rPr lang="en-IE" sz="1400" b="1" dirty="0">
                          <a:effectLst/>
                        </a:rPr>
                        <a:t>CRISP-DM</a:t>
                      </a:r>
                    </a:p>
                  </a:txBody>
                  <a:tcPr marL="19948" marR="19948" marT="13299" marB="132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l" rtl="0" fontAlgn="b"/>
                      <a:r>
                        <a:rPr lang="en-IE" sz="1400" b="1">
                          <a:effectLst/>
                        </a:rPr>
                        <a:t>KDD</a:t>
                      </a:r>
                    </a:p>
                  </a:txBody>
                  <a:tcPr marL="19948" marR="19948" marT="13299" marB="132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935738698"/>
                  </a:ext>
                </a:extLst>
              </a:tr>
              <a:tr h="422266">
                <a:tc>
                  <a:txBody>
                    <a:bodyPr/>
                    <a:lstStyle/>
                    <a:p>
                      <a:pPr algn="l" rtl="0" fontAlgn="b"/>
                      <a:r>
                        <a:rPr lang="en-IE" sz="1400">
                          <a:effectLst/>
                        </a:rPr>
                        <a:t>Full Name</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Cross-Industry Standard Process for Data Mining</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Knowledge Discovery in Databases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5665833"/>
                  </a:ext>
                </a:extLst>
              </a:tr>
              <a:tr h="422266">
                <a:tc>
                  <a:txBody>
                    <a:bodyPr/>
                    <a:lstStyle/>
                    <a:p>
                      <a:pPr algn="l" rtl="0" fontAlgn="b"/>
                      <a:r>
                        <a:rPr lang="en-IE" sz="1400">
                          <a:effectLst/>
                        </a:rPr>
                        <a:t>Year Founded</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1996</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1989</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145136"/>
                  </a:ext>
                </a:extLst>
              </a:tr>
              <a:tr h="422266">
                <a:tc>
                  <a:txBody>
                    <a:bodyPr/>
                    <a:lstStyle/>
                    <a:p>
                      <a:pPr algn="l" rtl="0" fontAlgn="b"/>
                      <a:r>
                        <a:rPr lang="en-IE" sz="1400">
                          <a:effectLst/>
                        </a:rPr>
                        <a:t>Founders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Consortium led by Daimler-Benz, NCR, OHRA</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Pioneered by Usama Fayyad, Gregory Piatetsky-Shapiro, and Ramasamy Uthurusamy</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0053014"/>
                  </a:ext>
                </a:extLst>
              </a:tr>
              <a:tr h="422266">
                <a:tc>
                  <a:txBody>
                    <a:bodyPr/>
                    <a:lstStyle/>
                    <a:p>
                      <a:pPr algn="l" rtl="0" fontAlgn="b"/>
                      <a:r>
                        <a:rPr lang="en-IE" sz="1400" dirty="0">
                          <a:effectLst/>
                        </a:rPr>
                        <a:t>Purpose</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A standardized, structured approach to data mining projects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A process focused on discovering useful knowledge from large datasets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5686473"/>
                  </a:ext>
                </a:extLst>
              </a:tr>
              <a:tr h="1205598">
                <a:tc>
                  <a:txBody>
                    <a:bodyPr/>
                    <a:lstStyle/>
                    <a:p>
                      <a:pPr algn="l" rtl="0" fontAlgn="b"/>
                      <a:r>
                        <a:rPr lang="en-IE" sz="1400">
                          <a:effectLst/>
                        </a:rPr>
                        <a:t>Stages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1. Business Understanding</a:t>
                      </a:r>
                      <a:br>
                        <a:rPr lang="en-IE" sz="1400" b="0" dirty="0">
                          <a:effectLst/>
                        </a:rPr>
                      </a:br>
                      <a:r>
                        <a:rPr lang="en-IE" sz="1400" b="0" dirty="0">
                          <a:effectLst/>
                        </a:rPr>
                        <a:t>2. Data Understanding</a:t>
                      </a:r>
                      <a:br>
                        <a:rPr lang="en-IE" sz="1400" b="0" dirty="0">
                          <a:effectLst/>
                        </a:rPr>
                      </a:br>
                      <a:r>
                        <a:rPr lang="en-IE" sz="1400" b="0" dirty="0">
                          <a:effectLst/>
                        </a:rPr>
                        <a:t>3. Data Preparation</a:t>
                      </a:r>
                      <a:br>
                        <a:rPr lang="en-IE" sz="1400" b="0" dirty="0">
                          <a:effectLst/>
                        </a:rPr>
                      </a:br>
                      <a:r>
                        <a:rPr lang="en-IE" sz="1400" b="0" dirty="0">
                          <a:effectLst/>
                        </a:rPr>
                        <a:t>4. Modelling</a:t>
                      </a:r>
                      <a:br>
                        <a:rPr lang="en-IE" sz="1400" b="0" dirty="0">
                          <a:effectLst/>
                        </a:rPr>
                      </a:br>
                      <a:r>
                        <a:rPr lang="en-IE" sz="1400" b="0" dirty="0">
                          <a:effectLst/>
                        </a:rPr>
                        <a:t>5. Evaluation</a:t>
                      </a:r>
                      <a:br>
                        <a:rPr lang="en-IE" sz="1400" b="0" dirty="0">
                          <a:effectLst/>
                        </a:rPr>
                      </a:br>
                      <a:r>
                        <a:rPr lang="en-IE" sz="1400" b="0" dirty="0">
                          <a:effectLst/>
                        </a:rPr>
                        <a:t>6. Deployment</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1. Data Selection</a:t>
                      </a:r>
                      <a:br>
                        <a:rPr lang="en-IE" sz="1400" b="0" dirty="0">
                          <a:effectLst/>
                        </a:rPr>
                      </a:br>
                      <a:r>
                        <a:rPr lang="en-IE" sz="1400" b="0" dirty="0">
                          <a:effectLst/>
                        </a:rPr>
                        <a:t>2. Data Preprocessing</a:t>
                      </a:r>
                      <a:br>
                        <a:rPr lang="en-IE" sz="1400" b="0" dirty="0">
                          <a:effectLst/>
                        </a:rPr>
                      </a:br>
                      <a:r>
                        <a:rPr lang="en-IE" sz="1400" b="0" dirty="0">
                          <a:effectLst/>
                        </a:rPr>
                        <a:t>3. Data Transformation</a:t>
                      </a:r>
                      <a:br>
                        <a:rPr lang="en-IE" sz="1400" b="0" dirty="0">
                          <a:effectLst/>
                        </a:rPr>
                      </a:br>
                      <a:r>
                        <a:rPr lang="en-IE" sz="1400" b="0" dirty="0">
                          <a:effectLst/>
                        </a:rPr>
                        <a:t>4. Data Mining</a:t>
                      </a:r>
                      <a:br>
                        <a:rPr lang="en-IE" sz="1400" b="0" dirty="0">
                          <a:effectLst/>
                        </a:rPr>
                      </a:br>
                      <a:r>
                        <a:rPr lang="en-IE" sz="1400" b="0" dirty="0">
                          <a:effectLst/>
                        </a:rPr>
                        <a:t>5. Interpretation/Evaluation</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2429673"/>
                  </a:ext>
                </a:extLst>
              </a:tr>
              <a:tr h="422266">
                <a:tc>
                  <a:txBody>
                    <a:bodyPr/>
                    <a:lstStyle/>
                    <a:p>
                      <a:pPr algn="l" rtl="0" fontAlgn="b"/>
                      <a:r>
                        <a:rPr lang="en-IE" sz="1400">
                          <a:effectLst/>
                        </a:rPr>
                        <a:t>Focus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Business and industry-focused data mining process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Research and discovery of new patterns or insights in large datasets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49313"/>
                  </a:ext>
                </a:extLst>
              </a:tr>
              <a:tr h="618099">
                <a:tc>
                  <a:txBody>
                    <a:bodyPr/>
                    <a:lstStyle/>
                    <a:p>
                      <a:pPr algn="l" rtl="0" fontAlgn="b"/>
                      <a:r>
                        <a:rPr lang="en-IE" sz="1400">
                          <a:effectLst/>
                        </a:rPr>
                        <a:t>Industry Application</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Widely used across industries for business-driven data mining projects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Primarily used in academic research and large-scale data analysis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11583"/>
                  </a:ext>
                </a:extLst>
              </a:tr>
              <a:tr h="422266">
                <a:tc>
                  <a:txBody>
                    <a:bodyPr/>
                    <a:lstStyle/>
                    <a:p>
                      <a:pPr algn="l" rtl="0" fontAlgn="b"/>
                      <a:r>
                        <a:rPr lang="en-IE" sz="1400">
                          <a:effectLst/>
                        </a:rPr>
                        <a:t>Flexibility</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Structured but flexible enough to adapt to different industries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Emphasizes flexibility in discovering patterns without strict business objectives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787469"/>
                  </a:ext>
                </a:extLst>
              </a:tr>
              <a:tr h="422266">
                <a:tc>
                  <a:txBody>
                    <a:bodyPr/>
                    <a:lstStyle/>
                    <a:p>
                      <a:pPr algn="l" rtl="0" fontAlgn="b"/>
                      <a:r>
                        <a:rPr lang="en-IE" sz="1400">
                          <a:effectLst/>
                        </a:rPr>
                        <a:t>Primary Output</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a:effectLst/>
                        </a:rPr>
                        <a:t>Deployable models for decision-making and business processes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b"/>
                      <a:r>
                        <a:rPr lang="en-IE" sz="1400" b="0" dirty="0">
                          <a:effectLst/>
                        </a:rPr>
                        <a:t>Discoveries and insights from data, often resulting in publications or new algorithms</a:t>
                      </a:r>
                    </a:p>
                  </a:txBody>
                  <a:tcPr marL="19948" marR="19948" marT="13299" marB="13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306000"/>
                  </a:ext>
                </a:extLst>
              </a:tr>
            </a:tbl>
          </a:graphicData>
        </a:graphic>
      </p:graphicFrame>
      <p:sp>
        <p:nvSpPr>
          <p:cNvPr id="14" name="Slide Number Placeholder 3">
            <a:extLst>
              <a:ext uri="{FF2B5EF4-FFF2-40B4-BE49-F238E27FC236}">
                <a16:creationId xmlns:a16="http://schemas.microsoft.com/office/drawing/2014/main" id="{62B35B49-14DD-9D6B-2B1D-E1E000E8699D}"/>
              </a:ext>
            </a:extLst>
          </p:cNvPr>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Tree>
    <p:extLst>
      <p:ext uri="{BB962C8B-B14F-4D97-AF65-F5344CB8AC3E}">
        <p14:creationId xmlns:p14="http://schemas.microsoft.com/office/powerpoint/2010/main" val="42279805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ontent Placeholder 2"/>
          <p:cNvSpPr txBox="1">
            <a:spLocks noGrp="1"/>
          </p:cNvSpPr>
          <p:nvPr>
            <p:ph type="body" sz="quarter" idx="1"/>
          </p:nvPr>
        </p:nvSpPr>
        <p:spPr>
          <a:xfrm>
            <a:off x="1006837" y="4251959"/>
            <a:ext cx="10178324" cy="1562889"/>
          </a:xfrm>
          <a:prstGeom prst="rect">
            <a:avLst/>
          </a:prstGeom>
        </p:spPr>
        <p:txBody>
          <a:bodyPr anchor="ctr"/>
          <a:lstStyle>
            <a:lvl1pPr algn="ctr">
              <a:lnSpc>
                <a:spcPct val="90000"/>
              </a:lnSpc>
              <a:spcBef>
                <a:spcPts val="0"/>
              </a:spcBef>
              <a:buSzTx/>
              <a:buNone/>
              <a:defRPr sz="3900" b="1">
                <a:solidFill>
                  <a:schemeClr val="accent3"/>
                </a:solidFill>
              </a:defRPr>
            </a:lvl1pPr>
          </a:lstStyle>
          <a:p>
            <a:r>
              <a:t>Section 4: Case studies</a:t>
            </a:r>
          </a:p>
        </p:txBody>
      </p:sp>
      <p:pic>
        <p:nvPicPr>
          <p:cNvPr id="430" name="Picture 1" descr="Picture 1"/>
          <p:cNvPicPr>
            <a:picLocks noChangeAspect="1"/>
          </p:cNvPicPr>
          <p:nvPr/>
        </p:nvPicPr>
        <p:blipFill>
          <a:blip r:embed="rId2"/>
          <a:stretch>
            <a:fillRect/>
          </a:stretch>
        </p:blipFill>
        <p:spPr>
          <a:xfrm>
            <a:off x="4678679" y="767080"/>
            <a:ext cx="3677921" cy="367792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itle 1"/>
          <p:cNvSpPr txBox="1">
            <a:spLocks noGrp="1"/>
          </p:cNvSpPr>
          <p:nvPr>
            <p:ph type="title"/>
          </p:nvPr>
        </p:nvSpPr>
        <p:spPr>
          <a:xfrm>
            <a:off x="282388" y="123545"/>
            <a:ext cx="10515601" cy="1325563"/>
          </a:xfrm>
          <a:prstGeom prst="rect">
            <a:avLst/>
          </a:prstGeom>
        </p:spPr>
        <p:txBody>
          <a:bodyPr/>
          <a:lstStyle>
            <a:lvl1pPr>
              <a:defRPr sz="4000">
                <a:solidFill>
                  <a:srgbClr val="374151"/>
                </a:solidFill>
              </a:defRPr>
            </a:lvl1pPr>
          </a:lstStyle>
          <a:p>
            <a:r>
              <a:t>1. E-commerce Recommendation System:</a:t>
            </a:r>
          </a:p>
        </p:txBody>
      </p:sp>
      <p:sp>
        <p:nvSpPr>
          <p:cNvPr id="433" name="Content Placeholder 2"/>
          <p:cNvSpPr txBox="1">
            <a:spLocks noGrp="1"/>
          </p:cNvSpPr>
          <p:nvPr>
            <p:ph type="body" sz="half" idx="1"/>
          </p:nvPr>
        </p:nvSpPr>
        <p:spPr>
          <a:xfrm>
            <a:off x="515471" y="1332566"/>
            <a:ext cx="7208519" cy="4351339"/>
          </a:xfrm>
          <a:prstGeom prst="rect">
            <a:avLst/>
          </a:prstGeom>
        </p:spPr>
        <p:txBody>
          <a:bodyPr>
            <a:normAutofit/>
          </a:bodyPr>
          <a:lstStyle/>
          <a:p>
            <a:pPr marL="0" indent="0">
              <a:lnSpc>
                <a:spcPct val="100000"/>
              </a:lnSpc>
              <a:buSzTx/>
              <a:buNone/>
              <a:defRPr>
                <a:solidFill>
                  <a:srgbClr val="374151"/>
                </a:solidFill>
              </a:defRPr>
            </a:pPr>
            <a:r>
              <a:rPr sz="2400" dirty="0"/>
              <a:t>Problem: </a:t>
            </a:r>
          </a:p>
          <a:p>
            <a:pPr>
              <a:lnSpc>
                <a:spcPct val="100000"/>
              </a:lnSpc>
              <a:defRPr>
                <a:solidFill>
                  <a:srgbClr val="374151"/>
                </a:solidFill>
              </a:defRPr>
            </a:pPr>
            <a:r>
              <a:rPr sz="2400" dirty="0"/>
              <a:t>An e-commerce platform is looking to boost sales and improve user experience.</a:t>
            </a:r>
          </a:p>
          <a:p>
            <a:pPr>
              <a:lnSpc>
                <a:spcPct val="100000"/>
              </a:lnSpc>
              <a:defRPr>
                <a:solidFill>
                  <a:srgbClr val="374151"/>
                </a:solidFill>
              </a:defRPr>
            </a:pPr>
            <a:r>
              <a:rPr sz="2400" dirty="0"/>
              <a:t>They aim to implement a data mining-based recommendation system that suggests products to users based on their browsing and purchase history.</a:t>
            </a:r>
          </a:p>
        </p:txBody>
      </p:sp>
      <p:sp>
        <p:nvSpPr>
          <p:cNvPr id="434"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pic>
        <p:nvPicPr>
          <p:cNvPr id="435" name="Picture 4" descr="Picture 4"/>
          <p:cNvPicPr>
            <a:picLocks noChangeAspect="1"/>
          </p:cNvPicPr>
          <p:nvPr/>
        </p:nvPicPr>
        <p:blipFill>
          <a:blip r:embed="rId2"/>
          <a:stretch>
            <a:fillRect/>
          </a:stretch>
        </p:blipFill>
        <p:spPr>
          <a:xfrm>
            <a:off x="8402319" y="1825625"/>
            <a:ext cx="2743201" cy="274320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itle 1"/>
          <p:cNvSpPr txBox="1">
            <a:spLocks noGrp="1"/>
          </p:cNvSpPr>
          <p:nvPr>
            <p:ph type="title"/>
          </p:nvPr>
        </p:nvSpPr>
        <p:spPr>
          <a:prstGeom prst="rect">
            <a:avLst/>
          </a:prstGeom>
        </p:spPr>
        <p:txBody>
          <a:bodyPr/>
          <a:lstStyle>
            <a:lvl1pPr>
              <a:defRPr sz="4000">
                <a:solidFill>
                  <a:srgbClr val="374151"/>
                </a:solidFill>
              </a:defRPr>
            </a:lvl1pPr>
          </a:lstStyle>
          <a:p>
            <a:r>
              <a:t>1. E-commerce Recommendation System</a:t>
            </a:r>
          </a:p>
        </p:txBody>
      </p:sp>
      <p:sp>
        <p:nvSpPr>
          <p:cNvPr id="438" name="Content Placeholder 2"/>
          <p:cNvSpPr txBox="1">
            <a:spLocks noGrp="1"/>
          </p:cNvSpPr>
          <p:nvPr>
            <p:ph type="body" idx="1"/>
          </p:nvPr>
        </p:nvSpPr>
        <p:spPr>
          <a:xfrm>
            <a:off x="640975" y="1484967"/>
            <a:ext cx="10515601" cy="4351338"/>
          </a:xfrm>
          <a:prstGeom prst="rect">
            <a:avLst/>
          </a:prstGeom>
        </p:spPr>
        <p:txBody>
          <a:bodyPr>
            <a:normAutofit/>
          </a:bodyPr>
          <a:lstStyle/>
          <a:p>
            <a:pPr>
              <a:lnSpc>
                <a:spcPct val="100000"/>
              </a:lnSpc>
              <a:defRPr sz="2500">
                <a:solidFill>
                  <a:srgbClr val="374151"/>
                </a:solidFill>
                <a:latin typeface="Söhne"/>
                <a:ea typeface="Söhne"/>
                <a:cs typeface="Söhne"/>
                <a:sym typeface="Söhne"/>
              </a:defRPr>
            </a:pPr>
            <a:r>
              <a:rPr sz="2400" dirty="0"/>
              <a:t>Solution: </a:t>
            </a:r>
          </a:p>
          <a:p>
            <a:pPr lvl="1">
              <a:lnSpc>
                <a:spcPct val="100000"/>
              </a:lnSpc>
              <a:spcBef>
                <a:spcPts val="500"/>
              </a:spcBef>
              <a:defRPr sz="2500">
                <a:solidFill>
                  <a:srgbClr val="374151"/>
                </a:solidFill>
                <a:latin typeface="Söhne"/>
                <a:ea typeface="Söhne"/>
                <a:cs typeface="Söhne"/>
                <a:sym typeface="Söhne"/>
              </a:defRPr>
            </a:pPr>
            <a:r>
              <a:rPr sz="2400" dirty="0"/>
              <a:t>The solution involves implementing collaborative filtering and content-based recommendation algorithms. By </a:t>
            </a:r>
            <a:r>
              <a:rPr sz="2400" dirty="0" err="1"/>
              <a:t>analysing</a:t>
            </a:r>
            <a:r>
              <a:rPr sz="2400" dirty="0"/>
              <a:t> user </a:t>
            </a:r>
            <a:r>
              <a:rPr sz="2400" dirty="0" err="1"/>
              <a:t>behaviour</a:t>
            </a:r>
            <a:r>
              <a:rPr sz="2400" dirty="0"/>
              <a:t>, purchase history, and product attributes, the system can generate </a:t>
            </a:r>
            <a:r>
              <a:rPr sz="2400" dirty="0" err="1"/>
              <a:t>personalised</a:t>
            </a:r>
            <a:r>
              <a:rPr sz="2400" dirty="0"/>
              <a:t> product recommendations for each user.</a:t>
            </a:r>
          </a:p>
          <a:p>
            <a:pPr lvl="1">
              <a:lnSpc>
                <a:spcPct val="100000"/>
              </a:lnSpc>
              <a:spcBef>
                <a:spcPts val="500"/>
              </a:spcBef>
              <a:defRPr sz="2500">
                <a:solidFill>
                  <a:srgbClr val="374151"/>
                </a:solidFill>
                <a:latin typeface="Söhne"/>
                <a:ea typeface="Söhne"/>
                <a:cs typeface="Söhne"/>
                <a:sym typeface="Söhne"/>
              </a:defRPr>
            </a:pPr>
            <a:r>
              <a:rPr sz="2400" dirty="0"/>
              <a:t>Continuous monitoring and fine-tuning of the recommendation engine will ensure that users receive relevant and engaging product suggestions, </a:t>
            </a:r>
            <a:r>
              <a:rPr lang="en-IE" sz="2400" dirty="0"/>
              <a:t>which will increase sales and improve</a:t>
            </a:r>
            <a:r>
              <a:rPr sz="2400" dirty="0"/>
              <a:t> user satisfaction.</a:t>
            </a:r>
          </a:p>
          <a:p>
            <a:pPr lvl="1">
              <a:lnSpc>
                <a:spcPct val="100000"/>
              </a:lnSpc>
              <a:spcBef>
                <a:spcPts val="500"/>
              </a:spcBef>
              <a:defRPr sz="2500">
                <a:solidFill>
                  <a:srgbClr val="374151"/>
                </a:solidFill>
                <a:latin typeface="Söhne"/>
                <a:ea typeface="Söhne"/>
                <a:cs typeface="Söhne"/>
                <a:sym typeface="Söhne"/>
              </a:defRPr>
            </a:pPr>
            <a:r>
              <a:rPr sz="2400" dirty="0"/>
              <a:t>Examples: Netflix, Amazon, eBay, etc.</a:t>
            </a:r>
          </a:p>
        </p:txBody>
      </p:sp>
      <p:sp>
        <p:nvSpPr>
          <p:cNvPr id="439"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itle 1"/>
          <p:cNvSpPr txBox="1">
            <a:spLocks noGrp="1"/>
          </p:cNvSpPr>
          <p:nvPr>
            <p:ph type="title"/>
          </p:nvPr>
        </p:nvSpPr>
        <p:spPr>
          <a:prstGeom prst="rect">
            <a:avLst/>
          </a:prstGeom>
        </p:spPr>
        <p:txBody>
          <a:bodyPr/>
          <a:lstStyle>
            <a:lvl1pPr>
              <a:defRPr sz="4000"/>
            </a:lvl1pPr>
          </a:lstStyle>
          <a:p>
            <a:r>
              <a:t>2. Healthcare Patient Outcome Prediction:</a:t>
            </a:r>
          </a:p>
        </p:txBody>
      </p:sp>
      <p:sp>
        <p:nvSpPr>
          <p:cNvPr id="442" name="Content Placeholder 2"/>
          <p:cNvSpPr txBox="1">
            <a:spLocks noGrp="1"/>
          </p:cNvSpPr>
          <p:nvPr>
            <p:ph type="body" sz="half" idx="1"/>
          </p:nvPr>
        </p:nvSpPr>
        <p:spPr>
          <a:xfrm>
            <a:off x="592872" y="1479937"/>
            <a:ext cx="7515226" cy="4351338"/>
          </a:xfrm>
          <a:prstGeom prst="rect">
            <a:avLst/>
          </a:prstGeom>
        </p:spPr>
        <p:txBody>
          <a:bodyPr>
            <a:normAutofit/>
          </a:bodyPr>
          <a:lstStyle/>
          <a:p>
            <a:pPr>
              <a:lnSpc>
                <a:spcPct val="100000"/>
              </a:lnSpc>
              <a:defRPr>
                <a:solidFill>
                  <a:srgbClr val="374151"/>
                </a:solidFill>
              </a:defRPr>
            </a:pPr>
            <a:r>
              <a:rPr sz="2400" dirty="0"/>
              <a:t>Problem:</a:t>
            </a:r>
          </a:p>
          <a:p>
            <a:pPr lvl="1">
              <a:lnSpc>
                <a:spcPct val="100000"/>
              </a:lnSpc>
              <a:spcBef>
                <a:spcPts val="500"/>
              </a:spcBef>
              <a:defRPr>
                <a:solidFill>
                  <a:srgbClr val="374151"/>
                </a:solidFill>
              </a:defRPr>
            </a:pPr>
            <a:r>
              <a:rPr sz="2400" dirty="0"/>
              <a:t>In the healthcare industry, a provider </a:t>
            </a:r>
            <a:r>
              <a:rPr lang="en-IE" sz="2400" dirty="0"/>
              <a:t>seeks</a:t>
            </a:r>
            <a:r>
              <a:rPr sz="2400" dirty="0"/>
              <a:t> to enhance patient care by predicting outcomes.</a:t>
            </a:r>
          </a:p>
          <a:p>
            <a:pPr lvl="1">
              <a:lnSpc>
                <a:spcPct val="100000"/>
              </a:lnSpc>
              <a:spcBef>
                <a:spcPts val="500"/>
              </a:spcBef>
              <a:defRPr>
                <a:solidFill>
                  <a:srgbClr val="374151"/>
                </a:solidFill>
              </a:defRPr>
            </a:pPr>
            <a:r>
              <a:rPr sz="2400" dirty="0"/>
              <a:t>They want to identify high-risk cases and tailor treatment plans using historical medical records and treatment data.</a:t>
            </a:r>
          </a:p>
        </p:txBody>
      </p:sp>
      <p:sp>
        <p:nvSpPr>
          <p:cNvPr id="443"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pic>
        <p:nvPicPr>
          <p:cNvPr id="444" name="Picture 4" descr="Picture 4"/>
          <p:cNvPicPr>
            <a:picLocks noChangeAspect="1"/>
          </p:cNvPicPr>
          <p:nvPr/>
        </p:nvPicPr>
        <p:blipFill>
          <a:blip r:embed="rId2"/>
          <a:stretch>
            <a:fillRect/>
          </a:stretch>
        </p:blipFill>
        <p:spPr>
          <a:xfrm>
            <a:off x="8353424" y="1825625"/>
            <a:ext cx="2868296" cy="286829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a:spLocks noGrp="1"/>
          </p:cNvSpPr>
          <p:nvPr>
            <p:ph type="title"/>
          </p:nvPr>
        </p:nvSpPr>
        <p:spPr>
          <a:xfrm>
            <a:off x="4903516" y="559130"/>
            <a:ext cx="6300217" cy="1998263"/>
          </a:xfrm>
          <a:prstGeom prst="rect">
            <a:avLst/>
          </a:prstGeom>
        </p:spPr>
        <p:txBody>
          <a:bodyPr lIns="60960" tIns="60960" rIns="60960" bIns="60960"/>
          <a:lstStyle>
            <a:lvl1pPr algn="ctr" defTabSz="1219169">
              <a:defRPr sz="7200" spc="1000"/>
            </a:lvl1pPr>
          </a:lstStyle>
          <a:p>
            <a:r>
              <a:t>Question</a:t>
            </a:r>
          </a:p>
        </p:txBody>
      </p:sp>
      <p:sp>
        <p:nvSpPr>
          <p:cNvPr id="140" name="Content Placeholder 2"/>
          <p:cNvSpPr txBox="1">
            <a:spLocks noGrp="1"/>
          </p:cNvSpPr>
          <p:nvPr>
            <p:ph type="body" sz="quarter" idx="1"/>
          </p:nvPr>
        </p:nvSpPr>
        <p:spPr>
          <a:xfrm>
            <a:off x="5408341" y="2846077"/>
            <a:ext cx="5652380" cy="2952233"/>
          </a:xfrm>
          <a:prstGeom prst="rect">
            <a:avLst/>
          </a:prstGeom>
          <a:solidFill>
            <a:srgbClr val="FFFCC2"/>
          </a:solidFill>
          <a:ln w="9525">
            <a:solidFill>
              <a:srgbClr val="000000"/>
            </a:solidFill>
            <a:round/>
          </a:ln>
        </p:spPr>
        <p:txBody>
          <a:bodyPr lIns="60960" tIns="60960" rIns="60960" bIns="60960" anchor="ctr"/>
          <a:lstStyle>
            <a:lvl1pPr marL="0" indent="0" algn="ctr" defTabSz="1219169">
              <a:lnSpc>
                <a:spcPct val="90000"/>
              </a:lnSpc>
              <a:spcBef>
                <a:spcPts val="900"/>
              </a:spcBef>
              <a:buSzTx/>
              <a:buNone/>
              <a:defRPr sz="3600"/>
            </a:lvl1pPr>
          </a:lstStyle>
          <a:p>
            <a:pPr algn="l"/>
            <a:r>
              <a:rPr dirty="0"/>
              <a:t>What is the most critical thing for extracting valuable information from an </a:t>
            </a:r>
            <a:r>
              <a:rPr dirty="0" err="1"/>
              <a:t>organisation</a:t>
            </a:r>
            <a:r>
              <a:rPr dirty="0"/>
              <a:t>?</a:t>
            </a:r>
          </a:p>
        </p:txBody>
      </p:sp>
      <p:pic>
        <p:nvPicPr>
          <p:cNvPr id="141" name="Picture 4" descr="Picture 4"/>
          <p:cNvPicPr>
            <a:picLocks noChangeAspect="1"/>
          </p:cNvPicPr>
          <p:nvPr/>
        </p:nvPicPr>
        <p:blipFill>
          <a:blip r:embed="rId2"/>
          <a:stretch>
            <a:fillRect/>
          </a:stretch>
        </p:blipFill>
        <p:spPr>
          <a:xfrm>
            <a:off x="1328958" y="422909"/>
            <a:ext cx="2535940" cy="2535940"/>
          </a:xfrm>
          <a:prstGeom prst="rect">
            <a:avLst/>
          </a:prstGeom>
          <a:ln w="12700">
            <a:miter lim="400000"/>
          </a:ln>
        </p:spPr>
      </p:pic>
      <p:sp>
        <p:nvSpPr>
          <p:cNvPr id="142" name="Slide Number Placeholder 3"/>
          <p:cNvSpPr txBox="1">
            <a:spLocks noGrp="1"/>
          </p:cNvSpPr>
          <p:nvPr>
            <p:ph type="sldNum" sz="quarter" idx="2"/>
          </p:nvPr>
        </p:nvSpPr>
        <p:spPr>
          <a:xfrm>
            <a:off x="11179789" y="6382207"/>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itle 1"/>
          <p:cNvSpPr txBox="1">
            <a:spLocks noGrp="1"/>
          </p:cNvSpPr>
          <p:nvPr>
            <p:ph type="title"/>
          </p:nvPr>
        </p:nvSpPr>
        <p:spPr>
          <a:prstGeom prst="rect">
            <a:avLst/>
          </a:prstGeom>
        </p:spPr>
        <p:txBody>
          <a:bodyPr/>
          <a:lstStyle>
            <a:lvl1pPr defTabSz="868680">
              <a:defRPr sz="4180">
                <a:latin typeface="Söhne"/>
                <a:ea typeface="Söhne"/>
                <a:cs typeface="Söhne"/>
                <a:sym typeface="Söhne"/>
              </a:defRPr>
            </a:lvl1pPr>
          </a:lstStyle>
          <a:p>
            <a:r>
              <a:t>2. Healthcare Patient Outcome Prediction:</a:t>
            </a:r>
          </a:p>
        </p:txBody>
      </p:sp>
      <p:sp>
        <p:nvSpPr>
          <p:cNvPr id="447" name="Content Placeholder 2"/>
          <p:cNvSpPr txBox="1">
            <a:spLocks noGrp="1"/>
          </p:cNvSpPr>
          <p:nvPr>
            <p:ph type="body" idx="1"/>
          </p:nvPr>
        </p:nvSpPr>
        <p:spPr>
          <a:xfrm>
            <a:off x="673119" y="1690688"/>
            <a:ext cx="10515600" cy="4351338"/>
          </a:xfrm>
          <a:prstGeom prst="rect">
            <a:avLst/>
          </a:prstGeom>
        </p:spPr>
        <p:txBody>
          <a:bodyPr>
            <a:normAutofit/>
          </a:bodyPr>
          <a:lstStyle/>
          <a:p>
            <a:pPr marL="226313" indent="-226313" defTabSz="905255">
              <a:lnSpc>
                <a:spcPct val="99000"/>
              </a:lnSpc>
              <a:spcBef>
                <a:spcPts val="900"/>
              </a:spcBef>
              <a:defRPr sz="2772">
                <a:solidFill>
                  <a:srgbClr val="374151"/>
                </a:solidFill>
                <a:latin typeface="Söhne"/>
                <a:ea typeface="Söhne"/>
                <a:cs typeface="Söhne"/>
                <a:sym typeface="Söhne"/>
              </a:defRPr>
            </a:pPr>
            <a:r>
              <a:rPr sz="2400" dirty="0"/>
              <a:t>Solution: </a:t>
            </a:r>
          </a:p>
          <a:p>
            <a:pPr marL="678941" lvl="1" indent="-226313" defTabSz="905255">
              <a:lnSpc>
                <a:spcPct val="99000"/>
              </a:lnSpc>
              <a:spcBef>
                <a:spcPts val="400"/>
              </a:spcBef>
              <a:defRPr sz="2772">
                <a:solidFill>
                  <a:srgbClr val="374151"/>
                </a:solidFill>
                <a:latin typeface="Söhne"/>
                <a:ea typeface="Söhne"/>
                <a:cs typeface="Söhne"/>
                <a:sym typeface="Söhne"/>
              </a:defRPr>
            </a:pPr>
            <a:r>
              <a:rPr sz="2400" dirty="0"/>
              <a:t>We will develop </a:t>
            </a:r>
            <a:r>
              <a:rPr sz="2400" b="1" dirty="0"/>
              <a:t>predictive models </a:t>
            </a:r>
            <a:r>
              <a:rPr sz="2400" dirty="0"/>
              <a:t>using machine learning algorithms to forecast patient outcomes. These models will consider factors such as patient </a:t>
            </a:r>
            <a:r>
              <a:rPr sz="2400" b="1" dirty="0"/>
              <a:t>demographics, medical history, and treatment </a:t>
            </a:r>
            <a:r>
              <a:rPr sz="2400" dirty="0"/>
              <a:t>plans to predict the likelihood of positive or negative consequences.</a:t>
            </a:r>
          </a:p>
          <a:p>
            <a:pPr marL="678941" lvl="1" indent="-226313" defTabSz="905255">
              <a:lnSpc>
                <a:spcPct val="99000"/>
              </a:lnSpc>
              <a:spcBef>
                <a:spcPts val="400"/>
              </a:spcBef>
              <a:defRPr sz="2772">
                <a:solidFill>
                  <a:srgbClr val="374151"/>
                </a:solidFill>
                <a:latin typeface="Söhne"/>
                <a:ea typeface="Söhne"/>
                <a:cs typeface="Söhne"/>
                <a:sym typeface="Söhne"/>
              </a:defRPr>
            </a:pPr>
            <a:r>
              <a:rPr sz="2400" dirty="0"/>
              <a:t>The healthcare provider can then use these predictions to allocate resources more efficiently, </a:t>
            </a:r>
            <a:r>
              <a:rPr sz="2400" dirty="0" err="1"/>
              <a:t>prioritise</a:t>
            </a:r>
            <a:r>
              <a:rPr sz="2400" dirty="0"/>
              <a:t> high-risk cases, and tailor treatment strategies to improve patient care and outcomes.</a:t>
            </a:r>
          </a:p>
        </p:txBody>
      </p:sp>
      <p:sp>
        <p:nvSpPr>
          <p:cNvPr id="448"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itle 1"/>
          <p:cNvSpPr txBox="1">
            <a:spLocks noGrp="1"/>
          </p:cNvSpPr>
          <p:nvPr>
            <p:ph type="title"/>
          </p:nvPr>
        </p:nvSpPr>
        <p:spPr>
          <a:prstGeom prst="rect">
            <a:avLst/>
          </a:prstGeom>
        </p:spPr>
        <p:txBody>
          <a:bodyPr/>
          <a:lstStyle>
            <a:lvl1pPr>
              <a:defRPr sz="4000"/>
            </a:lvl1pPr>
          </a:lstStyle>
          <a:p>
            <a:r>
              <a:t>3. Fraud Detection for a Financial Institution:</a:t>
            </a:r>
          </a:p>
        </p:txBody>
      </p:sp>
      <p:sp>
        <p:nvSpPr>
          <p:cNvPr id="451" name="Content Placeholder 2"/>
          <p:cNvSpPr txBox="1">
            <a:spLocks noGrp="1"/>
          </p:cNvSpPr>
          <p:nvPr>
            <p:ph type="body" sz="half" idx="1"/>
          </p:nvPr>
        </p:nvSpPr>
        <p:spPr>
          <a:xfrm>
            <a:off x="739588" y="1690688"/>
            <a:ext cx="8315202" cy="4351338"/>
          </a:xfrm>
          <a:prstGeom prst="rect">
            <a:avLst/>
          </a:prstGeom>
        </p:spPr>
        <p:txBody>
          <a:bodyPr>
            <a:normAutofit/>
          </a:bodyPr>
          <a:lstStyle/>
          <a:p>
            <a:pPr>
              <a:lnSpc>
                <a:spcPct val="100000"/>
              </a:lnSpc>
              <a:defRPr>
                <a:solidFill>
                  <a:srgbClr val="374151"/>
                </a:solidFill>
              </a:defRPr>
            </a:pPr>
            <a:r>
              <a:rPr sz="2400" dirty="0"/>
              <a:t>Problem:</a:t>
            </a:r>
          </a:p>
          <a:p>
            <a:pPr lvl="1">
              <a:lnSpc>
                <a:spcPct val="100000"/>
              </a:lnSpc>
              <a:spcBef>
                <a:spcPts val="500"/>
              </a:spcBef>
              <a:defRPr>
                <a:solidFill>
                  <a:srgbClr val="374151"/>
                </a:solidFill>
              </a:defRPr>
            </a:pPr>
            <a:r>
              <a:rPr sz="2400" dirty="0"/>
              <a:t>A financial institution faces many fraudulent transactions, resulting in substantial losses.</a:t>
            </a:r>
          </a:p>
          <a:p>
            <a:pPr lvl="1">
              <a:lnSpc>
                <a:spcPct val="100000"/>
              </a:lnSpc>
              <a:spcBef>
                <a:spcPts val="500"/>
              </a:spcBef>
              <a:defRPr>
                <a:solidFill>
                  <a:srgbClr val="374151"/>
                </a:solidFill>
              </a:defRPr>
            </a:pPr>
            <a:r>
              <a:rPr sz="2400" dirty="0"/>
              <a:t>They must deploy a data mining solution to detect and prevent fraudulent activities, safeguarding their financial assets and customers.</a:t>
            </a:r>
          </a:p>
        </p:txBody>
      </p:sp>
      <p:sp>
        <p:nvSpPr>
          <p:cNvPr id="452"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453" name="Picture 4" descr="Picture 4"/>
          <p:cNvPicPr>
            <a:picLocks noChangeAspect="1"/>
          </p:cNvPicPr>
          <p:nvPr/>
        </p:nvPicPr>
        <p:blipFill>
          <a:blip r:embed="rId2"/>
          <a:stretch>
            <a:fillRect/>
          </a:stretch>
        </p:blipFill>
        <p:spPr>
          <a:xfrm>
            <a:off x="9222058" y="1370403"/>
            <a:ext cx="2495954" cy="2495954"/>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defTabSz="868680">
              <a:defRPr sz="4180"/>
            </a:lvl1pPr>
          </a:lstStyle>
          <a:p>
            <a:r>
              <a:t>3. Fraud Detection for a Financial Institution:</a:t>
            </a:r>
          </a:p>
        </p:txBody>
      </p:sp>
      <p:sp>
        <p:nvSpPr>
          <p:cNvPr id="456" name="Content Placeholder 2"/>
          <p:cNvSpPr txBox="1">
            <a:spLocks noGrp="1"/>
          </p:cNvSpPr>
          <p:nvPr>
            <p:ph type="body" idx="1"/>
          </p:nvPr>
        </p:nvSpPr>
        <p:spPr>
          <a:prstGeom prst="rect">
            <a:avLst/>
          </a:prstGeom>
        </p:spPr>
        <p:txBody>
          <a:bodyPr/>
          <a:lstStyle/>
          <a:p>
            <a:pPr marL="226313" indent="-226313" defTabSz="905255">
              <a:lnSpc>
                <a:spcPct val="100000"/>
              </a:lnSpc>
              <a:spcBef>
                <a:spcPts val="900"/>
              </a:spcBef>
              <a:defRPr sz="2772">
                <a:solidFill>
                  <a:srgbClr val="374151"/>
                </a:solidFill>
                <a:latin typeface="Söhne"/>
                <a:ea typeface="Söhne"/>
                <a:cs typeface="Söhne"/>
                <a:sym typeface="Söhne"/>
              </a:defRPr>
            </a:pPr>
            <a:r>
              <a:rPr dirty="0"/>
              <a:t>Solution: </a:t>
            </a:r>
          </a:p>
          <a:p>
            <a:pPr marL="678941" lvl="1" indent="-226313" defTabSz="905255">
              <a:lnSpc>
                <a:spcPct val="100000"/>
              </a:lnSpc>
              <a:spcBef>
                <a:spcPts val="400"/>
              </a:spcBef>
              <a:defRPr sz="2772">
                <a:solidFill>
                  <a:srgbClr val="374151"/>
                </a:solidFill>
                <a:latin typeface="Söhne"/>
                <a:ea typeface="Söhne"/>
                <a:cs typeface="Söhne"/>
                <a:sym typeface="Söhne"/>
              </a:defRPr>
            </a:pPr>
            <a:r>
              <a:rPr dirty="0"/>
              <a:t>Our solution involves implementing anomaly detection algorithms and machine learning models to identify fraudulent transactions in real</a:t>
            </a:r>
            <a:r>
              <a:rPr lang="en-IE" dirty="0"/>
              <a:t> </a:t>
            </a:r>
            <a:r>
              <a:rPr dirty="0"/>
              <a:t>time. </a:t>
            </a:r>
          </a:p>
          <a:p>
            <a:pPr marL="678941" lvl="1" indent="-226313" defTabSz="905255">
              <a:lnSpc>
                <a:spcPct val="100000"/>
              </a:lnSpc>
              <a:spcBef>
                <a:spcPts val="400"/>
              </a:spcBef>
              <a:defRPr sz="2772">
                <a:solidFill>
                  <a:srgbClr val="374151"/>
                </a:solidFill>
                <a:latin typeface="Söhne"/>
                <a:ea typeface="Söhne"/>
                <a:cs typeface="Söhne"/>
                <a:sym typeface="Söhne"/>
              </a:defRPr>
            </a:pPr>
            <a:r>
              <a:rPr dirty="0"/>
              <a:t>By </a:t>
            </a:r>
            <a:r>
              <a:rPr dirty="0" err="1"/>
              <a:t>analysing</a:t>
            </a:r>
            <a:r>
              <a:rPr dirty="0"/>
              <a:t> transaction data, user </a:t>
            </a:r>
            <a:r>
              <a:rPr dirty="0" err="1"/>
              <a:t>behaviour</a:t>
            </a:r>
            <a:r>
              <a:rPr dirty="0"/>
              <a:t>, and historical fraud patterns, the system can flag suspicious activities for further investigation or block them immediately. Continuous model updates and feedback loops will help adapt to fraud tactics, </a:t>
            </a:r>
            <a:r>
              <a:rPr dirty="0" err="1"/>
              <a:t>minimising</a:t>
            </a:r>
            <a:r>
              <a:rPr dirty="0"/>
              <a:t> financial losses and maintaining customer trust.</a:t>
            </a:r>
          </a:p>
        </p:txBody>
      </p:sp>
      <p:sp>
        <p:nvSpPr>
          <p:cNvPr id="457"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xfrm>
            <a:off x="336175" y="104626"/>
            <a:ext cx="10515601" cy="1325563"/>
          </a:xfrm>
          <a:prstGeom prst="rect">
            <a:avLst/>
          </a:prstGeom>
        </p:spPr>
        <p:txBody>
          <a:bodyPr/>
          <a:lstStyle>
            <a:lvl1pPr>
              <a:defRPr sz="4000"/>
            </a:lvl1pPr>
          </a:lstStyle>
          <a:p>
            <a:r>
              <a:t>4. Social Media Sentiment Analysis:</a:t>
            </a:r>
          </a:p>
        </p:txBody>
      </p:sp>
      <p:sp>
        <p:nvSpPr>
          <p:cNvPr id="460" name="Content Placeholder 2"/>
          <p:cNvSpPr txBox="1">
            <a:spLocks noGrp="1"/>
          </p:cNvSpPr>
          <p:nvPr>
            <p:ph type="body" idx="1"/>
          </p:nvPr>
        </p:nvSpPr>
        <p:spPr>
          <a:xfrm>
            <a:off x="515471" y="1568291"/>
            <a:ext cx="7772401" cy="4351338"/>
          </a:xfrm>
          <a:prstGeom prst="rect">
            <a:avLst/>
          </a:prstGeom>
        </p:spPr>
        <p:txBody>
          <a:bodyPr/>
          <a:lstStyle/>
          <a:p>
            <a:pPr>
              <a:lnSpc>
                <a:spcPct val="100000"/>
              </a:lnSpc>
              <a:defRPr>
                <a:solidFill>
                  <a:srgbClr val="374151"/>
                </a:solidFill>
              </a:defRPr>
            </a:pPr>
            <a:r>
              <a:rPr dirty="0"/>
              <a:t>Problem:</a:t>
            </a:r>
          </a:p>
          <a:p>
            <a:pPr lvl="1">
              <a:lnSpc>
                <a:spcPct val="100000"/>
              </a:lnSpc>
              <a:spcBef>
                <a:spcPts val="500"/>
              </a:spcBef>
              <a:defRPr>
                <a:solidFill>
                  <a:srgbClr val="374151"/>
                </a:solidFill>
              </a:defRPr>
            </a:pPr>
            <a:r>
              <a:rPr dirty="0"/>
              <a:t>A marketing agency is keen to gauge public sentiment regarding their client's brand and products through social media.</a:t>
            </a:r>
          </a:p>
          <a:p>
            <a:pPr lvl="1">
              <a:lnSpc>
                <a:spcPct val="100000"/>
              </a:lnSpc>
              <a:spcBef>
                <a:spcPts val="500"/>
              </a:spcBef>
              <a:defRPr>
                <a:solidFill>
                  <a:srgbClr val="374151"/>
                </a:solidFill>
              </a:defRPr>
            </a:pPr>
            <a:r>
              <a:rPr dirty="0"/>
              <a:t>They intend to use data mining techniques to </a:t>
            </a:r>
            <a:r>
              <a:rPr dirty="0" err="1"/>
              <a:t>analyse</a:t>
            </a:r>
            <a:r>
              <a:rPr dirty="0"/>
              <a:t> social media conversations, track sentiment trends, and respond more effectively to customer feedback.</a:t>
            </a:r>
          </a:p>
        </p:txBody>
      </p:sp>
      <p:sp>
        <p:nvSpPr>
          <p:cNvPr id="46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pic>
        <p:nvPicPr>
          <p:cNvPr id="462" name="Picture 4" descr="Picture 4"/>
          <p:cNvPicPr>
            <a:picLocks noChangeAspect="1"/>
          </p:cNvPicPr>
          <p:nvPr/>
        </p:nvPicPr>
        <p:blipFill>
          <a:blip r:embed="rId2"/>
          <a:stretch>
            <a:fillRect/>
          </a:stretch>
        </p:blipFill>
        <p:spPr>
          <a:xfrm>
            <a:off x="9516140" y="1052630"/>
            <a:ext cx="2376370" cy="2376370"/>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itle 1"/>
          <p:cNvSpPr txBox="1">
            <a:spLocks noGrp="1"/>
          </p:cNvSpPr>
          <p:nvPr>
            <p:ph type="title"/>
          </p:nvPr>
        </p:nvSpPr>
        <p:spPr>
          <a:prstGeom prst="rect">
            <a:avLst/>
          </a:prstGeom>
        </p:spPr>
        <p:txBody>
          <a:bodyPr/>
          <a:lstStyle>
            <a:lvl1pPr>
              <a:defRPr>
                <a:latin typeface="Söhne"/>
                <a:ea typeface="Söhne"/>
                <a:cs typeface="Söhne"/>
                <a:sym typeface="Söhne"/>
              </a:defRPr>
            </a:lvl1pPr>
          </a:lstStyle>
          <a:p>
            <a:r>
              <a:t>4. Social Media Sentiment Analysis:</a:t>
            </a:r>
          </a:p>
        </p:txBody>
      </p:sp>
      <p:sp>
        <p:nvSpPr>
          <p:cNvPr id="465" name="Content Placeholder 2"/>
          <p:cNvSpPr txBox="1">
            <a:spLocks noGrp="1"/>
          </p:cNvSpPr>
          <p:nvPr>
            <p:ph type="body" idx="1"/>
          </p:nvPr>
        </p:nvSpPr>
        <p:spPr>
          <a:xfrm>
            <a:off x="739589" y="1547719"/>
            <a:ext cx="10515601" cy="4351338"/>
          </a:xfrm>
          <a:prstGeom prst="rect">
            <a:avLst/>
          </a:prstGeom>
        </p:spPr>
        <p:txBody>
          <a:bodyPr/>
          <a:lstStyle/>
          <a:p>
            <a:pPr>
              <a:lnSpc>
                <a:spcPct val="90000"/>
              </a:lnSpc>
              <a:defRPr>
                <a:solidFill>
                  <a:srgbClr val="374151"/>
                </a:solidFill>
                <a:latin typeface="Söhne"/>
                <a:ea typeface="Söhne"/>
                <a:cs typeface="Söhne"/>
                <a:sym typeface="Söhne"/>
              </a:defRPr>
            </a:pPr>
            <a:r>
              <a:rPr dirty="0"/>
              <a:t>Solution: </a:t>
            </a:r>
          </a:p>
          <a:p>
            <a:pPr lvl="1">
              <a:lnSpc>
                <a:spcPct val="90000"/>
              </a:lnSpc>
              <a:spcBef>
                <a:spcPts val="500"/>
              </a:spcBef>
              <a:defRPr>
                <a:solidFill>
                  <a:srgbClr val="374151"/>
                </a:solidFill>
                <a:latin typeface="Söhne"/>
                <a:ea typeface="Söhne"/>
                <a:cs typeface="Söhne"/>
                <a:sym typeface="Söhne"/>
              </a:defRPr>
            </a:pPr>
            <a:r>
              <a:rPr dirty="0"/>
              <a:t>We will employ natural language processing (NLP) and sentiment analysis techniques to </a:t>
            </a:r>
            <a:r>
              <a:rPr dirty="0" err="1"/>
              <a:t>analyse</a:t>
            </a:r>
            <a:r>
              <a:rPr dirty="0"/>
              <a:t> social media conversations and determine sentiment trends. </a:t>
            </a:r>
          </a:p>
          <a:p>
            <a:pPr lvl="1">
              <a:lnSpc>
                <a:spcPct val="90000"/>
              </a:lnSpc>
              <a:spcBef>
                <a:spcPts val="500"/>
              </a:spcBef>
              <a:defRPr>
                <a:solidFill>
                  <a:srgbClr val="374151"/>
                </a:solidFill>
                <a:latin typeface="Söhne"/>
                <a:ea typeface="Söhne"/>
                <a:cs typeface="Söhne"/>
                <a:sym typeface="Söhne"/>
              </a:defRPr>
            </a:pPr>
            <a:r>
              <a:rPr dirty="0"/>
              <a:t>By monitoring public sentiment in real-time, the marketing agency can gauge customer opinions, identify potential issues, and respond promptly to customer feedback.</a:t>
            </a:r>
          </a:p>
          <a:p>
            <a:pPr lvl="1">
              <a:lnSpc>
                <a:spcPct val="90000"/>
              </a:lnSpc>
              <a:spcBef>
                <a:spcPts val="500"/>
              </a:spcBef>
              <a:defRPr>
                <a:solidFill>
                  <a:srgbClr val="374151"/>
                </a:solidFill>
                <a:latin typeface="Söhne"/>
                <a:ea typeface="Söhne"/>
                <a:cs typeface="Söhne"/>
                <a:sym typeface="Söhne"/>
              </a:defRPr>
            </a:pPr>
            <a:r>
              <a:rPr dirty="0"/>
              <a:t>Sentiment analysis insights will inform marketing strategies, product improvements, and crisis management efforts to enhance the client's brand reputation.</a:t>
            </a:r>
          </a:p>
        </p:txBody>
      </p:sp>
      <p:sp>
        <p:nvSpPr>
          <p:cNvPr id="466"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1"/>
          <p:cNvSpPr txBox="1">
            <a:spLocks noGrp="1"/>
          </p:cNvSpPr>
          <p:nvPr>
            <p:ph type="title"/>
          </p:nvPr>
        </p:nvSpPr>
        <p:spPr>
          <a:xfrm>
            <a:off x="681318" y="365125"/>
            <a:ext cx="10672482" cy="1325563"/>
          </a:xfrm>
          <a:prstGeom prst="rect">
            <a:avLst/>
          </a:prstGeom>
        </p:spPr>
        <p:txBody>
          <a:bodyPr/>
          <a:lstStyle/>
          <a:p>
            <a:pPr defTabSz="868680">
              <a:defRPr sz="4180">
                <a:latin typeface="Söhne"/>
                <a:ea typeface="Söhne"/>
                <a:cs typeface="Söhne"/>
                <a:sym typeface="Söhne"/>
              </a:defRPr>
            </a:pPr>
            <a:r>
              <a:t>5. Energy Consumption Forecasting for </a:t>
            </a:r>
            <a:r>
              <a:rPr sz="3800">
                <a:latin typeface="+mn-lt"/>
                <a:ea typeface="+mn-ea"/>
                <a:cs typeface="+mn-cs"/>
                <a:sym typeface="Helvetica"/>
              </a:rPr>
              <a:t>Smart</a:t>
            </a:r>
            <a:r>
              <a:t> Grids:</a:t>
            </a:r>
          </a:p>
        </p:txBody>
      </p:sp>
      <p:sp>
        <p:nvSpPr>
          <p:cNvPr id="469" name="Content Placeholder 2"/>
          <p:cNvSpPr txBox="1">
            <a:spLocks noGrp="1"/>
          </p:cNvSpPr>
          <p:nvPr>
            <p:ph type="body" idx="1"/>
          </p:nvPr>
        </p:nvSpPr>
        <p:spPr>
          <a:xfrm>
            <a:off x="537881" y="1825625"/>
            <a:ext cx="8586601" cy="4351338"/>
          </a:xfrm>
          <a:prstGeom prst="rect">
            <a:avLst/>
          </a:prstGeom>
        </p:spPr>
        <p:txBody>
          <a:bodyPr>
            <a:normAutofit/>
          </a:bodyPr>
          <a:lstStyle/>
          <a:p>
            <a:pPr>
              <a:lnSpc>
                <a:spcPct val="100000"/>
              </a:lnSpc>
              <a:defRPr>
                <a:solidFill>
                  <a:srgbClr val="374151"/>
                </a:solidFill>
              </a:defRPr>
            </a:pPr>
            <a:r>
              <a:rPr sz="2400" dirty="0"/>
              <a:t>Problem:</a:t>
            </a:r>
          </a:p>
          <a:p>
            <a:pPr lvl="1">
              <a:lnSpc>
                <a:spcPct val="100000"/>
              </a:lnSpc>
              <a:spcBef>
                <a:spcPts val="500"/>
              </a:spcBef>
              <a:defRPr>
                <a:solidFill>
                  <a:srgbClr val="374151"/>
                </a:solidFill>
              </a:defRPr>
            </a:pPr>
            <a:r>
              <a:rPr sz="2400" dirty="0"/>
              <a:t>A utility company managing a smart grid infrastructure wants to optimize energy distribution.</a:t>
            </a:r>
          </a:p>
          <a:p>
            <a:pPr lvl="1">
              <a:lnSpc>
                <a:spcPct val="100000"/>
              </a:lnSpc>
              <a:spcBef>
                <a:spcPts val="500"/>
              </a:spcBef>
              <a:defRPr>
                <a:solidFill>
                  <a:srgbClr val="374151"/>
                </a:solidFill>
              </a:defRPr>
            </a:pPr>
            <a:r>
              <a:rPr sz="2400" dirty="0"/>
              <a:t>Using data mining, they aim to predict energy consumption patterns across various regions and timeframes.</a:t>
            </a:r>
          </a:p>
          <a:p>
            <a:pPr lvl="1">
              <a:lnSpc>
                <a:spcPct val="100000"/>
              </a:lnSpc>
              <a:spcBef>
                <a:spcPts val="500"/>
              </a:spcBef>
              <a:defRPr>
                <a:solidFill>
                  <a:srgbClr val="374151"/>
                </a:solidFill>
              </a:defRPr>
            </a:pPr>
            <a:r>
              <a:rPr sz="2400" dirty="0"/>
              <a:t>This will enable them to allocate resources more efficiently and enhance grid stability.</a:t>
            </a:r>
          </a:p>
        </p:txBody>
      </p:sp>
      <p:sp>
        <p:nvSpPr>
          <p:cNvPr id="470"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pic>
        <p:nvPicPr>
          <p:cNvPr id="471" name="Picture 5" descr="Picture 5"/>
          <p:cNvPicPr>
            <a:picLocks noChangeAspect="1"/>
          </p:cNvPicPr>
          <p:nvPr/>
        </p:nvPicPr>
        <p:blipFill>
          <a:blip r:embed="rId2"/>
          <a:stretch>
            <a:fillRect/>
          </a:stretch>
        </p:blipFill>
        <p:spPr>
          <a:xfrm>
            <a:off x="9617425" y="1112572"/>
            <a:ext cx="2130358" cy="2130358"/>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prstGeom prst="rect">
            <a:avLst/>
          </a:prstGeom>
        </p:spPr>
        <p:txBody>
          <a:bodyPr/>
          <a:lstStyle>
            <a:lvl1pPr defTabSz="868680">
              <a:defRPr sz="4180">
                <a:latin typeface="Söhne"/>
                <a:ea typeface="Söhne"/>
                <a:cs typeface="Söhne"/>
                <a:sym typeface="Söhne"/>
              </a:defRPr>
            </a:lvl1pPr>
          </a:lstStyle>
          <a:p>
            <a:r>
              <a:t>5. Energy Consumption Forecasting for Smart Grids:</a:t>
            </a:r>
          </a:p>
        </p:txBody>
      </p:sp>
      <p:sp>
        <p:nvSpPr>
          <p:cNvPr id="474" name="Content Placeholder 2"/>
          <p:cNvSpPr txBox="1">
            <a:spLocks noGrp="1"/>
          </p:cNvSpPr>
          <p:nvPr>
            <p:ph type="body" idx="1"/>
          </p:nvPr>
        </p:nvSpPr>
        <p:spPr>
          <a:prstGeom prst="rect">
            <a:avLst/>
          </a:prstGeom>
        </p:spPr>
        <p:txBody>
          <a:bodyPr/>
          <a:lstStyle/>
          <a:p>
            <a:pPr>
              <a:lnSpc>
                <a:spcPct val="90000"/>
              </a:lnSpc>
              <a:defRPr>
                <a:solidFill>
                  <a:srgbClr val="374151"/>
                </a:solidFill>
                <a:latin typeface="Söhne"/>
                <a:ea typeface="Söhne"/>
                <a:cs typeface="Söhne"/>
                <a:sym typeface="Söhne"/>
              </a:defRPr>
            </a:pPr>
            <a:r>
              <a:rPr dirty="0"/>
              <a:t>Solution: </a:t>
            </a:r>
          </a:p>
          <a:p>
            <a:pPr lvl="1">
              <a:lnSpc>
                <a:spcPct val="90000"/>
              </a:lnSpc>
              <a:spcBef>
                <a:spcPts val="500"/>
              </a:spcBef>
              <a:defRPr>
                <a:solidFill>
                  <a:srgbClr val="374151"/>
                </a:solidFill>
                <a:latin typeface="Söhne"/>
                <a:ea typeface="Söhne"/>
                <a:cs typeface="Söhne"/>
                <a:sym typeface="Söhne"/>
              </a:defRPr>
            </a:pPr>
            <a:r>
              <a:rPr dirty="0"/>
              <a:t>Our solution will leverage </a:t>
            </a:r>
            <a:r>
              <a:rPr b="1" dirty="0"/>
              <a:t>time series forecasting models to predict energy consumption</a:t>
            </a:r>
            <a:r>
              <a:rPr dirty="0"/>
              <a:t> patterns across various regions and timeframes.</a:t>
            </a:r>
          </a:p>
          <a:p>
            <a:pPr lvl="1">
              <a:lnSpc>
                <a:spcPct val="90000"/>
              </a:lnSpc>
              <a:spcBef>
                <a:spcPts val="500"/>
              </a:spcBef>
              <a:defRPr>
                <a:solidFill>
                  <a:srgbClr val="374151"/>
                </a:solidFill>
                <a:latin typeface="Söhne"/>
                <a:ea typeface="Söhne"/>
                <a:cs typeface="Söhne"/>
                <a:sym typeface="Söhne"/>
              </a:defRPr>
            </a:pPr>
            <a:r>
              <a:rPr lang="en-IE" dirty="0"/>
              <a:t>The utility company can optimise energy distribution, reduce waste, and improve grid stability by analysing historical consumption data, weather conditions, and grid performance.</a:t>
            </a:r>
            <a:endParaRPr dirty="0"/>
          </a:p>
          <a:p>
            <a:pPr lvl="1">
              <a:lnSpc>
                <a:spcPct val="90000"/>
              </a:lnSpc>
              <a:spcBef>
                <a:spcPts val="500"/>
              </a:spcBef>
              <a:defRPr>
                <a:solidFill>
                  <a:srgbClr val="374151"/>
                </a:solidFill>
                <a:latin typeface="Söhne"/>
                <a:ea typeface="Söhne"/>
                <a:cs typeface="Söhne"/>
                <a:sym typeface="Söhne"/>
              </a:defRPr>
            </a:pPr>
            <a:r>
              <a:rPr dirty="0"/>
              <a:t>This predictive capability will enable proactive resource allocation, demand response programs, and efficient energy </a:t>
            </a:r>
            <a:r>
              <a:rPr lang="en-IE" dirty="0"/>
              <a:t>management, resulting in</a:t>
            </a:r>
            <a:r>
              <a:rPr dirty="0"/>
              <a:t> a more innovative and sustainable grid.</a:t>
            </a:r>
          </a:p>
        </p:txBody>
      </p:sp>
      <p:sp>
        <p:nvSpPr>
          <p:cNvPr id="475"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Content Placeholder 2"/>
          <p:cNvSpPr txBox="1">
            <a:spLocks noGrp="1"/>
          </p:cNvSpPr>
          <p:nvPr>
            <p:ph type="body" sz="quarter" idx="1"/>
          </p:nvPr>
        </p:nvSpPr>
        <p:spPr>
          <a:xfrm>
            <a:off x="1006837" y="4251959"/>
            <a:ext cx="10178324" cy="1562889"/>
          </a:xfrm>
          <a:prstGeom prst="rect">
            <a:avLst/>
          </a:prstGeom>
        </p:spPr>
        <p:txBody>
          <a:bodyPr anchor="ctr"/>
          <a:lstStyle>
            <a:lvl1pPr algn="ctr">
              <a:lnSpc>
                <a:spcPct val="90000"/>
              </a:lnSpc>
              <a:spcBef>
                <a:spcPts val="0"/>
              </a:spcBef>
              <a:buSzTx/>
              <a:buNone/>
              <a:defRPr sz="3900" b="1">
                <a:solidFill>
                  <a:schemeClr val="accent3"/>
                </a:solidFill>
              </a:defRPr>
            </a:lvl1pPr>
          </a:lstStyle>
          <a:p>
            <a:r>
              <a:rPr dirty="0"/>
              <a:t>Section 5: CRISP-DM main steps</a:t>
            </a:r>
          </a:p>
        </p:txBody>
      </p:sp>
      <p:pic>
        <p:nvPicPr>
          <p:cNvPr id="478" name="Picture 3" descr="Picture 3"/>
          <p:cNvPicPr>
            <a:picLocks noChangeAspect="1"/>
          </p:cNvPicPr>
          <p:nvPr/>
        </p:nvPicPr>
        <p:blipFill>
          <a:blip r:embed="rId2"/>
          <a:stretch>
            <a:fillRect/>
          </a:stretch>
        </p:blipFill>
        <p:spPr>
          <a:xfrm>
            <a:off x="4310379" y="680719"/>
            <a:ext cx="3571241" cy="3571242"/>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Rectangle 2"/>
          <p:cNvSpPr txBox="1">
            <a:spLocks noGrp="1"/>
          </p:cNvSpPr>
          <p:nvPr>
            <p:ph type="title"/>
          </p:nvPr>
        </p:nvSpPr>
        <p:spPr>
          <a:xfrm>
            <a:off x="506980" y="171664"/>
            <a:ext cx="10680910" cy="617860"/>
          </a:xfrm>
          <a:prstGeom prst="rect">
            <a:avLst/>
          </a:prstGeom>
        </p:spPr>
        <p:txBody>
          <a:bodyPr/>
          <a:lstStyle>
            <a:lvl1pPr>
              <a:defRPr sz="3200"/>
            </a:lvl1pPr>
          </a:lstStyle>
          <a:p>
            <a:r>
              <a:t>Phases in the DM Process – Business Understanding</a:t>
            </a:r>
          </a:p>
        </p:txBody>
      </p:sp>
      <p:sp>
        <p:nvSpPr>
          <p:cNvPr id="481" name="Rectangle 4"/>
          <p:cNvSpPr txBox="1">
            <a:spLocks noGrp="1"/>
          </p:cNvSpPr>
          <p:nvPr>
            <p:ph type="body" sz="half" idx="1"/>
          </p:nvPr>
        </p:nvSpPr>
        <p:spPr>
          <a:xfrm>
            <a:off x="3556534" y="1986497"/>
            <a:ext cx="8108096" cy="4009057"/>
          </a:xfrm>
          <a:prstGeom prst="rect">
            <a:avLst/>
          </a:prstGeom>
        </p:spPr>
        <p:txBody>
          <a:bodyPr/>
          <a:lstStyle/>
          <a:p>
            <a:pPr>
              <a:lnSpc>
                <a:spcPct val="80000"/>
              </a:lnSpc>
            </a:pPr>
            <a:r>
              <a:t>Business Understanding</a:t>
            </a:r>
          </a:p>
          <a:p>
            <a:pPr lvl="1">
              <a:lnSpc>
                <a:spcPct val="80000"/>
              </a:lnSpc>
              <a:spcBef>
                <a:spcPts val="500"/>
              </a:spcBef>
              <a:defRPr sz="1800"/>
            </a:pPr>
            <a:r>
              <a:t>Statement of Business Objective.</a:t>
            </a:r>
          </a:p>
          <a:p>
            <a:pPr marL="1143000" lvl="2" indent="-228600">
              <a:lnSpc>
                <a:spcPct val="80000"/>
              </a:lnSpc>
              <a:spcBef>
                <a:spcPts val="500"/>
              </a:spcBef>
              <a:defRPr sz="1600"/>
            </a:pPr>
            <a:r>
              <a:t>State goal in business terminology.</a:t>
            </a:r>
            <a:endParaRPr sz="2400"/>
          </a:p>
          <a:p>
            <a:pPr lvl="1">
              <a:lnSpc>
                <a:spcPct val="80000"/>
              </a:lnSpc>
              <a:spcBef>
                <a:spcPts val="500"/>
              </a:spcBef>
              <a:defRPr sz="1800"/>
            </a:pPr>
            <a:r>
              <a:t>Statement of Data Mining objective.</a:t>
            </a:r>
          </a:p>
          <a:p>
            <a:pPr marL="1143000" lvl="2" indent="-228600">
              <a:lnSpc>
                <a:spcPct val="80000"/>
              </a:lnSpc>
              <a:spcBef>
                <a:spcPts val="500"/>
              </a:spcBef>
              <a:defRPr sz="1600"/>
            </a:pPr>
            <a:r>
              <a:t>States objectives in technical terms.</a:t>
            </a:r>
            <a:endParaRPr sz="2400"/>
          </a:p>
          <a:p>
            <a:pPr lvl="1">
              <a:lnSpc>
                <a:spcPct val="80000"/>
              </a:lnSpc>
              <a:spcBef>
                <a:spcPts val="500"/>
              </a:spcBef>
              <a:defRPr sz="1800"/>
            </a:pPr>
            <a:r>
              <a:t>Statement of Success Criteria.</a:t>
            </a:r>
          </a:p>
          <a:p>
            <a:pPr>
              <a:lnSpc>
                <a:spcPct val="80000"/>
              </a:lnSpc>
              <a:defRPr sz="2000"/>
            </a:pPr>
            <a:r>
              <a:t>It focuses on understanding the project objectives and requirements from a business perspective and then converting this knowledge into a data mining problem definition and a preliminary plan to achieve the goals.</a:t>
            </a:r>
          </a:p>
          <a:p>
            <a:pPr lvl="1">
              <a:lnSpc>
                <a:spcPct val="80000"/>
              </a:lnSpc>
              <a:spcBef>
                <a:spcPts val="500"/>
              </a:spcBef>
              <a:defRPr sz="1800"/>
            </a:pPr>
            <a:r>
              <a:t>What does the client want to accomplish?</a:t>
            </a:r>
          </a:p>
          <a:p>
            <a:pPr lvl="1">
              <a:lnSpc>
                <a:spcPct val="80000"/>
              </a:lnSpc>
              <a:spcBef>
                <a:spcPts val="500"/>
              </a:spcBef>
              <a:defRPr sz="1800"/>
            </a:pPr>
            <a:r>
              <a:t>Uncover important factors (constraints, competing objectives).</a:t>
            </a:r>
          </a:p>
        </p:txBody>
      </p:sp>
      <p:sp>
        <p:nvSpPr>
          <p:cNvPr id="482"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grpSp>
        <p:nvGrpSpPr>
          <p:cNvPr id="485" name="AutoShape 3"/>
          <p:cNvGrpSpPr/>
          <p:nvPr/>
        </p:nvGrpSpPr>
        <p:grpSpPr>
          <a:xfrm>
            <a:off x="506981" y="964148"/>
            <a:ext cx="1883675" cy="762001"/>
            <a:chOff x="0" y="0"/>
            <a:chExt cx="1883674" cy="762000"/>
          </a:xfrm>
        </p:grpSpPr>
        <p:sp>
          <p:nvSpPr>
            <p:cNvPr id="483" name="Shape"/>
            <p:cNvSpPr/>
            <p:nvPr/>
          </p:nvSpPr>
          <p:spPr>
            <a:xfrm>
              <a:off x="0" y="0"/>
              <a:ext cx="1883675"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53" y="0"/>
                  </a:lnTo>
                  <a:lnTo>
                    <a:pt x="21600" y="10800"/>
                  </a:lnTo>
                  <a:lnTo>
                    <a:pt x="16353" y="21600"/>
                  </a:lnTo>
                  <a:lnTo>
                    <a:pt x="0" y="21600"/>
                  </a:lnTo>
                  <a:close/>
                </a:path>
              </a:pathLst>
            </a:cu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84" name="Business…"/>
            <p:cNvSpPr txBox="1"/>
            <p:nvPr/>
          </p:nvSpPr>
          <p:spPr>
            <a:xfrm>
              <a:off x="56711" y="125849"/>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AFBFD"/>
                  </a:solidFill>
                </a:defRPr>
              </a:pPr>
              <a:r>
                <a:t>Business</a:t>
              </a:r>
            </a:p>
            <a:p>
              <a:pPr>
                <a:defRPr sz="1300">
                  <a:solidFill>
                    <a:srgbClr val="FAFBFD"/>
                  </a:solidFill>
                </a:defRPr>
              </a:pPr>
              <a:r>
                <a:t>Understanding</a:t>
              </a:r>
            </a:p>
          </p:txBody>
        </p:sp>
      </p:grpSp>
      <p:grpSp>
        <p:nvGrpSpPr>
          <p:cNvPr id="488" name="AutoShape 4"/>
          <p:cNvGrpSpPr/>
          <p:nvPr/>
        </p:nvGrpSpPr>
        <p:grpSpPr>
          <a:xfrm>
            <a:off x="1939317" y="964149"/>
            <a:ext cx="2106248" cy="763589"/>
            <a:chOff x="0" y="0"/>
            <a:chExt cx="2106247" cy="763587"/>
          </a:xfrm>
        </p:grpSpPr>
        <p:sp>
          <p:nvSpPr>
            <p:cNvPr id="486" name="Chevron"/>
            <p:cNvSpPr/>
            <p:nvPr/>
          </p:nvSpPr>
          <p:spPr>
            <a:xfrm>
              <a:off x="0" y="0"/>
              <a:ext cx="2106248" cy="763588"/>
            </a:xfrm>
            <a:prstGeom prst="chevron">
              <a:avLst>
                <a:gd name="adj" fmla="val 57430"/>
              </a:avLst>
            </a:pr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87" name="Data…"/>
            <p:cNvSpPr txBox="1"/>
            <p:nvPr/>
          </p:nvSpPr>
          <p:spPr>
            <a:xfrm>
              <a:off x="495240" y="126642"/>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AFBFD"/>
                  </a:solidFill>
                </a:defRPr>
              </a:pPr>
              <a:r>
                <a:t>Data</a:t>
              </a:r>
            </a:p>
            <a:p>
              <a:pPr>
                <a:defRPr sz="1300">
                  <a:solidFill>
                    <a:srgbClr val="FAFBFD"/>
                  </a:solidFill>
                </a:defRPr>
              </a:pPr>
              <a:r>
                <a:t>Understanding</a:t>
              </a:r>
            </a:p>
          </p:txBody>
        </p:sp>
      </p:grpSp>
      <p:grpSp>
        <p:nvGrpSpPr>
          <p:cNvPr id="491" name="AutoShape 5"/>
          <p:cNvGrpSpPr/>
          <p:nvPr/>
        </p:nvGrpSpPr>
        <p:grpSpPr>
          <a:xfrm>
            <a:off x="3596180" y="964149"/>
            <a:ext cx="2106248" cy="763589"/>
            <a:chOff x="0" y="0"/>
            <a:chExt cx="2106247" cy="763587"/>
          </a:xfrm>
        </p:grpSpPr>
        <p:sp>
          <p:nvSpPr>
            <p:cNvPr id="489" name="Chevron"/>
            <p:cNvSpPr/>
            <p:nvPr/>
          </p:nvSpPr>
          <p:spPr>
            <a:xfrm>
              <a:off x="0" y="0"/>
              <a:ext cx="2106248" cy="763588"/>
            </a:xfrm>
            <a:prstGeom prst="chevron">
              <a:avLst>
                <a:gd name="adj" fmla="val 57430"/>
              </a:avLst>
            </a:pr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90" name="Data…"/>
            <p:cNvSpPr txBox="1"/>
            <p:nvPr/>
          </p:nvSpPr>
          <p:spPr>
            <a:xfrm>
              <a:off x="495240" y="126642"/>
              <a:ext cx="1199507"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AFBFD"/>
                  </a:solidFill>
                </a:defRPr>
              </a:pPr>
              <a:r>
                <a:t>     Data</a:t>
              </a:r>
            </a:p>
            <a:p>
              <a:pPr>
                <a:defRPr sz="1300">
                  <a:solidFill>
                    <a:srgbClr val="FAFBFD"/>
                  </a:solidFill>
                </a:defRPr>
              </a:pPr>
              <a:r>
                <a:t>     Preparation</a:t>
              </a:r>
            </a:p>
          </p:txBody>
        </p:sp>
      </p:grpSp>
      <p:grpSp>
        <p:nvGrpSpPr>
          <p:cNvPr id="494" name="AutoShape 6"/>
          <p:cNvGrpSpPr/>
          <p:nvPr/>
        </p:nvGrpSpPr>
        <p:grpSpPr>
          <a:xfrm>
            <a:off x="5251086" y="964149"/>
            <a:ext cx="2106248" cy="763589"/>
            <a:chOff x="0" y="0"/>
            <a:chExt cx="2106247" cy="763587"/>
          </a:xfrm>
        </p:grpSpPr>
        <p:sp>
          <p:nvSpPr>
            <p:cNvPr id="492" name="Chevron"/>
            <p:cNvSpPr/>
            <p:nvPr/>
          </p:nvSpPr>
          <p:spPr>
            <a:xfrm>
              <a:off x="0" y="0"/>
              <a:ext cx="2106248" cy="763588"/>
            </a:xfrm>
            <a:prstGeom prst="chevron">
              <a:avLst>
                <a:gd name="adj" fmla="val 57430"/>
              </a:avLst>
            </a:pr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93" name="Modeling"/>
            <p:cNvSpPr txBox="1"/>
            <p:nvPr/>
          </p:nvSpPr>
          <p:spPr>
            <a:xfrm>
              <a:off x="495240" y="228242"/>
              <a:ext cx="101594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AFBFD"/>
                  </a:solidFill>
                </a:defRPr>
              </a:lvl1pPr>
            </a:lstStyle>
            <a:p>
              <a:r>
                <a:t>     Modeling</a:t>
              </a:r>
            </a:p>
          </p:txBody>
        </p:sp>
      </p:grpSp>
      <p:grpSp>
        <p:nvGrpSpPr>
          <p:cNvPr id="497" name="AutoShape 7"/>
          <p:cNvGrpSpPr/>
          <p:nvPr/>
        </p:nvGrpSpPr>
        <p:grpSpPr>
          <a:xfrm>
            <a:off x="8560900" y="964149"/>
            <a:ext cx="2106248" cy="763589"/>
            <a:chOff x="0" y="0"/>
            <a:chExt cx="2106247" cy="763587"/>
          </a:xfrm>
        </p:grpSpPr>
        <p:sp>
          <p:nvSpPr>
            <p:cNvPr id="495" name="Chevron"/>
            <p:cNvSpPr/>
            <p:nvPr/>
          </p:nvSpPr>
          <p:spPr>
            <a:xfrm>
              <a:off x="0" y="0"/>
              <a:ext cx="2106248" cy="763588"/>
            </a:xfrm>
            <a:prstGeom prst="chevron">
              <a:avLst>
                <a:gd name="adj" fmla="val 57430"/>
              </a:avLst>
            </a:pr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96" name="Deployment"/>
            <p:cNvSpPr txBox="1"/>
            <p:nvPr/>
          </p:nvSpPr>
          <p:spPr>
            <a:xfrm>
              <a:off x="495240" y="228242"/>
              <a:ext cx="122691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AFBFD"/>
                  </a:solidFill>
                </a:defRPr>
              </a:lvl1pPr>
            </a:lstStyle>
            <a:p>
              <a:r>
                <a:t>     Deployment</a:t>
              </a:r>
            </a:p>
          </p:txBody>
        </p:sp>
      </p:grpSp>
      <p:grpSp>
        <p:nvGrpSpPr>
          <p:cNvPr id="500" name="AutoShape 8"/>
          <p:cNvGrpSpPr/>
          <p:nvPr/>
        </p:nvGrpSpPr>
        <p:grpSpPr>
          <a:xfrm>
            <a:off x="6905994" y="964149"/>
            <a:ext cx="2106248" cy="763589"/>
            <a:chOff x="0" y="0"/>
            <a:chExt cx="2106247" cy="763587"/>
          </a:xfrm>
        </p:grpSpPr>
        <p:sp>
          <p:nvSpPr>
            <p:cNvPr id="498" name="Chevron"/>
            <p:cNvSpPr/>
            <p:nvPr/>
          </p:nvSpPr>
          <p:spPr>
            <a:xfrm>
              <a:off x="0" y="0"/>
              <a:ext cx="2106248" cy="763588"/>
            </a:xfrm>
            <a:prstGeom prst="chevron">
              <a:avLst>
                <a:gd name="adj" fmla="val 57430"/>
              </a:avLst>
            </a:prstGeom>
            <a:solidFill>
              <a:srgbClr val="0070C0"/>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499" name="Evaluation"/>
            <p:cNvSpPr txBox="1"/>
            <p:nvPr/>
          </p:nvSpPr>
          <p:spPr>
            <a:xfrm>
              <a:off x="495240" y="228242"/>
              <a:ext cx="111695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AFBFD"/>
                  </a:solidFill>
                </a:defRPr>
              </a:lvl1pPr>
            </a:lstStyle>
            <a:p>
              <a:r>
                <a:t>     Evaluation</a:t>
              </a:r>
            </a:p>
          </p:txBody>
        </p:sp>
      </p:grpSp>
      <p:grpSp>
        <p:nvGrpSpPr>
          <p:cNvPr id="503" name="AutoShape 9"/>
          <p:cNvGrpSpPr/>
          <p:nvPr/>
        </p:nvGrpSpPr>
        <p:grpSpPr>
          <a:xfrm>
            <a:off x="1110885" y="2192517"/>
            <a:ext cx="1858107" cy="827803"/>
            <a:chOff x="0" y="0"/>
            <a:chExt cx="1858105" cy="827801"/>
          </a:xfrm>
        </p:grpSpPr>
        <p:sp>
          <p:nvSpPr>
            <p:cNvPr id="501" name="Rectangle"/>
            <p:cNvSpPr/>
            <p:nvPr/>
          </p:nvSpPr>
          <p:spPr>
            <a:xfrm>
              <a:off x="0" y="54331"/>
              <a:ext cx="1858106" cy="719140"/>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02" name="Determine  Business…"/>
            <p:cNvSpPr txBox="1"/>
            <p:nvPr/>
          </p:nvSpPr>
          <p:spPr>
            <a:xfrm>
              <a:off x="56711" y="-1"/>
              <a:ext cx="1744684" cy="827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951" tIns="51951" rIns="51951" bIns="51951" numCol="1" anchor="ctr">
              <a:spAutoFit/>
            </a:bodyPr>
            <a:lstStyle/>
            <a:p>
              <a:pPr algn="ctr">
                <a:defRPr sz="1600"/>
              </a:pPr>
              <a:r>
                <a:t>Determine </a:t>
              </a:r>
              <a:br/>
              <a:r>
                <a:t>Business</a:t>
              </a:r>
            </a:p>
            <a:p>
              <a:pPr algn="ctr">
                <a:defRPr sz="1600"/>
              </a:pPr>
              <a:r>
                <a:t>Objective </a:t>
              </a:r>
            </a:p>
          </p:txBody>
        </p:sp>
      </p:grpSp>
      <p:grpSp>
        <p:nvGrpSpPr>
          <p:cNvPr id="506" name="AutoShape 10"/>
          <p:cNvGrpSpPr/>
          <p:nvPr/>
        </p:nvGrpSpPr>
        <p:grpSpPr>
          <a:xfrm>
            <a:off x="1112839" y="3313648"/>
            <a:ext cx="1858110" cy="719140"/>
            <a:chOff x="0" y="0"/>
            <a:chExt cx="1858108" cy="719139"/>
          </a:xfrm>
        </p:grpSpPr>
        <p:sp>
          <p:nvSpPr>
            <p:cNvPr id="504" name="Rectangle"/>
            <p:cNvSpPr/>
            <p:nvPr/>
          </p:nvSpPr>
          <p:spPr>
            <a:xfrm>
              <a:off x="-1" y="-1"/>
              <a:ext cx="1858110"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05" name="Assess…"/>
            <p:cNvSpPr txBox="1"/>
            <p:nvPr/>
          </p:nvSpPr>
          <p:spPr>
            <a:xfrm>
              <a:off x="475366" y="66318"/>
              <a:ext cx="907376"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Assess</a:t>
              </a:r>
            </a:p>
            <a:p>
              <a:pPr algn="ctr">
                <a:defRPr sz="1600"/>
              </a:pPr>
              <a:r>
                <a:t>Situation</a:t>
              </a:r>
            </a:p>
          </p:txBody>
        </p:sp>
      </p:grpSp>
      <p:grpSp>
        <p:nvGrpSpPr>
          <p:cNvPr id="509" name="AutoShape 11"/>
          <p:cNvGrpSpPr/>
          <p:nvPr/>
        </p:nvGrpSpPr>
        <p:grpSpPr>
          <a:xfrm>
            <a:off x="1112840" y="4327705"/>
            <a:ext cx="1858109" cy="827803"/>
            <a:chOff x="0" y="0"/>
            <a:chExt cx="1858108" cy="827801"/>
          </a:xfrm>
        </p:grpSpPr>
        <p:sp>
          <p:nvSpPr>
            <p:cNvPr id="507" name="Rectangle"/>
            <p:cNvSpPr/>
            <p:nvPr/>
          </p:nvSpPr>
          <p:spPr>
            <a:xfrm>
              <a:off x="0" y="54332"/>
              <a:ext cx="1858109" cy="719138"/>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08" name="Determine…"/>
            <p:cNvSpPr txBox="1"/>
            <p:nvPr/>
          </p:nvSpPr>
          <p:spPr>
            <a:xfrm>
              <a:off x="328621" y="0"/>
              <a:ext cx="1200866" cy="827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Determine</a:t>
              </a:r>
            </a:p>
            <a:p>
              <a:pPr algn="ctr">
                <a:defRPr sz="1600"/>
              </a:pPr>
              <a:r>
                <a:t>Data Mining</a:t>
              </a:r>
            </a:p>
            <a:p>
              <a:pPr algn="ctr">
                <a:defRPr sz="1600"/>
              </a:pPr>
              <a:r>
                <a:t>Goals</a:t>
              </a:r>
            </a:p>
          </p:txBody>
        </p:sp>
      </p:grpSp>
      <p:grpSp>
        <p:nvGrpSpPr>
          <p:cNvPr id="512" name="AutoShape 12"/>
          <p:cNvGrpSpPr/>
          <p:nvPr/>
        </p:nvGrpSpPr>
        <p:grpSpPr>
          <a:xfrm>
            <a:off x="1134333" y="5450423"/>
            <a:ext cx="1858106" cy="719140"/>
            <a:chOff x="0" y="0"/>
            <a:chExt cx="1858105" cy="719139"/>
          </a:xfrm>
        </p:grpSpPr>
        <p:sp>
          <p:nvSpPr>
            <p:cNvPr id="510" name="Rectangle"/>
            <p:cNvSpPr/>
            <p:nvPr/>
          </p:nvSpPr>
          <p:spPr>
            <a:xfrm>
              <a:off x="0" y="-1"/>
              <a:ext cx="1858106"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11" name="Produce…"/>
            <p:cNvSpPr txBox="1"/>
            <p:nvPr/>
          </p:nvSpPr>
          <p:spPr>
            <a:xfrm>
              <a:off x="322965" y="66318"/>
              <a:ext cx="1212176"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Produce</a:t>
              </a:r>
            </a:p>
            <a:p>
              <a:pPr algn="ctr">
                <a:defRPr sz="1600"/>
              </a:pPr>
              <a:r>
                <a:t>Project Plan</a:t>
              </a:r>
            </a:p>
          </p:txBody>
        </p:sp>
      </p:grpSp>
      <p:sp>
        <p:nvSpPr>
          <p:cNvPr id="517" name="AutoShape 13"/>
          <p:cNvSpPr/>
          <p:nvPr/>
        </p:nvSpPr>
        <p:spPr>
          <a:xfrm>
            <a:off x="1447800" y="1729740"/>
            <a:ext cx="1779270" cy="876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323"/>
                </a:lnTo>
                <a:lnTo>
                  <a:pt x="21600" y="6323"/>
                </a:lnTo>
                <a:lnTo>
                  <a:pt x="21600" y="21600"/>
                </a:lnTo>
                <a:lnTo>
                  <a:pt x="18516" y="21600"/>
                </a:lnTo>
              </a:path>
            </a:pathLst>
          </a:custGeom>
          <a:ln>
            <a:solidFill>
              <a:srgbClr val="000000"/>
            </a:solidFill>
            <a:miter/>
          </a:ln>
        </p:spPr>
        <p:txBody>
          <a:bodyPr/>
          <a:lstStyle/>
          <a:p>
            <a:endParaRPr/>
          </a:p>
        </p:txBody>
      </p:sp>
      <p:sp>
        <p:nvSpPr>
          <p:cNvPr id="518" name="AutoShape 14"/>
          <p:cNvSpPr/>
          <p:nvPr/>
        </p:nvSpPr>
        <p:spPr>
          <a:xfrm>
            <a:off x="2040697" y="3020398"/>
            <a:ext cx="530" cy="2884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519" name="AutoShape 15"/>
          <p:cNvSpPr/>
          <p:nvPr/>
        </p:nvSpPr>
        <p:spPr>
          <a:xfrm>
            <a:off x="2041894" y="4037548"/>
            <a:ext cx="1" cy="2901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516" name="AutoShape 16"/>
          <p:cNvSpPr/>
          <p:nvPr/>
        </p:nvSpPr>
        <p:spPr>
          <a:xfrm flipH="1">
            <a:off x="2040919" y="5101173"/>
            <a:ext cx="1953" cy="349252"/>
          </a:xfrm>
          <a:prstGeom prst="line">
            <a:avLst/>
          </a:prstGeom>
          <a:ln>
            <a:solidFill>
              <a:srgbClr val="000000"/>
            </a:solidFill>
            <a:miter/>
          </a:ln>
        </p:spPr>
        <p:txBody>
          <a:bodyPr lIns="45719" rIns="45719"/>
          <a:lstStyle/>
          <a:p>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Rectangle 2"/>
          <p:cNvSpPr txBox="1">
            <a:spLocks noGrp="1"/>
          </p:cNvSpPr>
          <p:nvPr>
            <p:ph type="title"/>
          </p:nvPr>
        </p:nvSpPr>
        <p:spPr>
          <a:xfrm>
            <a:off x="398928" y="307695"/>
            <a:ext cx="10515601" cy="845112"/>
          </a:xfrm>
          <a:prstGeom prst="rect">
            <a:avLst/>
          </a:prstGeom>
        </p:spPr>
        <p:txBody>
          <a:bodyPr/>
          <a:lstStyle/>
          <a:p>
            <a:r>
              <a:t>Phases 1 – Business Understanding</a:t>
            </a:r>
          </a:p>
        </p:txBody>
      </p:sp>
      <p:sp>
        <p:nvSpPr>
          <p:cNvPr id="522" name="Rectangle 3"/>
          <p:cNvSpPr txBox="1">
            <a:spLocks noGrp="1"/>
          </p:cNvSpPr>
          <p:nvPr>
            <p:ph type="body" idx="1"/>
          </p:nvPr>
        </p:nvSpPr>
        <p:spPr>
          <a:xfrm>
            <a:off x="567566" y="1152805"/>
            <a:ext cx="10346964" cy="4743477"/>
          </a:xfrm>
          <a:prstGeom prst="rect">
            <a:avLst/>
          </a:prstGeom>
        </p:spPr>
        <p:txBody>
          <a:bodyPr/>
          <a:lstStyle/>
          <a:p>
            <a:pPr>
              <a:lnSpc>
                <a:spcPct val="88000"/>
              </a:lnSpc>
              <a:defRPr sz="2000" b="1"/>
            </a:pPr>
            <a:r>
              <a:t>Determine business objectives</a:t>
            </a:r>
            <a:endParaRPr sz="2300"/>
          </a:p>
          <a:p>
            <a:pPr lvl="1">
              <a:lnSpc>
                <a:spcPct val="88000"/>
              </a:lnSpc>
              <a:spcBef>
                <a:spcPts val="500"/>
              </a:spcBef>
              <a:defRPr sz="1700"/>
            </a:pPr>
            <a:r>
              <a:t>Key persons and their roles? Is there a steering committee? Internal sponsor (financial, domain expert).</a:t>
            </a:r>
            <a:endParaRPr sz="2300"/>
          </a:p>
          <a:p>
            <a:pPr lvl="1">
              <a:lnSpc>
                <a:spcPct val="88000"/>
              </a:lnSpc>
              <a:spcBef>
                <a:spcPts val="500"/>
              </a:spcBef>
              <a:defRPr sz="1700"/>
            </a:pPr>
            <a:r>
              <a:t>Business units impacted by the project (sales, finance…)? Business success criteria and who assesses it?</a:t>
            </a:r>
            <a:endParaRPr sz="2300"/>
          </a:p>
          <a:p>
            <a:pPr lvl="1">
              <a:lnSpc>
                <a:spcPct val="88000"/>
              </a:lnSpc>
              <a:spcBef>
                <a:spcPts val="500"/>
              </a:spcBef>
              <a:defRPr sz="1700"/>
            </a:pPr>
            <a:r>
              <a:t>Users’ needs and expectations.</a:t>
            </a:r>
            <a:endParaRPr sz="2300"/>
          </a:p>
          <a:p>
            <a:pPr lvl="1">
              <a:lnSpc>
                <a:spcPct val="88000"/>
              </a:lnSpc>
              <a:spcBef>
                <a:spcPts val="500"/>
              </a:spcBef>
              <a:defRPr sz="1700"/>
            </a:pPr>
            <a:r>
              <a:t>Describe the problem in general terms: business questions, Expected benefits.</a:t>
            </a:r>
            <a:endParaRPr sz="2300"/>
          </a:p>
          <a:p>
            <a:pPr>
              <a:lnSpc>
                <a:spcPct val="88000"/>
              </a:lnSpc>
              <a:defRPr sz="2400" b="1"/>
            </a:pPr>
            <a:endParaRPr sz="2300"/>
          </a:p>
          <a:p>
            <a:pPr>
              <a:lnSpc>
                <a:spcPct val="88000"/>
              </a:lnSpc>
              <a:defRPr sz="2000" b="1"/>
            </a:pPr>
            <a:r>
              <a:t>Assess situation</a:t>
            </a:r>
            <a:endParaRPr sz="2300"/>
          </a:p>
          <a:p>
            <a:pPr lvl="1">
              <a:lnSpc>
                <a:spcPct val="88000"/>
              </a:lnSpc>
              <a:spcBef>
                <a:spcPts val="500"/>
              </a:spcBef>
              <a:defRPr sz="1700"/>
            </a:pPr>
            <a:r>
              <a:t>Are they already using data mining?</a:t>
            </a:r>
            <a:endParaRPr sz="2300"/>
          </a:p>
          <a:p>
            <a:pPr lvl="1">
              <a:lnSpc>
                <a:spcPct val="88000"/>
              </a:lnSpc>
              <a:spcBef>
                <a:spcPts val="500"/>
              </a:spcBef>
              <a:defRPr sz="1700"/>
            </a:pPr>
            <a:r>
              <a:t>Identify hardware and software available. Identify data sources and their types (online, experts, written documentation).</a:t>
            </a:r>
            <a:endParaRPr sz="2300"/>
          </a:p>
          <a:p>
            <a:pPr lvl="1">
              <a:lnSpc>
                <a:spcPct val="88000"/>
              </a:lnSpc>
              <a:spcBef>
                <a:spcPts val="500"/>
              </a:spcBef>
              <a:defRPr sz="1700"/>
            </a:pPr>
            <a:r>
              <a:t>Identify knowledge sources and types (online, experts, written documentation)</a:t>
            </a:r>
            <a:endParaRPr sz="2300"/>
          </a:p>
          <a:p>
            <a:pPr lvl="1">
              <a:lnSpc>
                <a:spcPct val="88000"/>
              </a:lnSpc>
              <a:spcBef>
                <a:spcPts val="500"/>
              </a:spcBef>
              <a:defRPr sz="1700"/>
            </a:pPr>
            <a:r>
              <a:t>Describe the relevant background.</a:t>
            </a:r>
          </a:p>
        </p:txBody>
      </p:sp>
      <p:sp>
        <p:nvSpPr>
          <p:cNvPr id="523"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ontent Placeholder 2"/>
          <p:cNvSpPr txBox="1">
            <a:spLocks noGrp="1"/>
          </p:cNvSpPr>
          <p:nvPr>
            <p:ph type="body" sz="quarter" idx="1"/>
          </p:nvPr>
        </p:nvSpPr>
        <p:spPr>
          <a:xfrm>
            <a:off x="5398332" y="764468"/>
            <a:ext cx="6035041" cy="1569661"/>
          </a:xfrm>
          <a:prstGeom prst="rect">
            <a:avLst/>
          </a:prstGeom>
        </p:spPr>
        <p:txBody>
          <a:bodyPr/>
          <a:lstStyle>
            <a:lvl1pPr marL="0" indent="0" algn="ctr">
              <a:lnSpc>
                <a:spcPct val="100000"/>
              </a:lnSpc>
              <a:buSzTx/>
              <a:buNone/>
              <a:defRPr sz="3200" b="1"/>
            </a:lvl1pPr>
          </a:lstStyle>
          <a:p>
            <a:r>
              <a:t>What is the most important thing for you’re a good data science?</a:t>
            </a:r>
          </a:p>
        </p:txBody>
      </p:sp>
      <p:sp>
        <p:nvSpPr>
          <p:cNvPr id="145" name="Slide Number Placeholder 3"/>
          <p:cNvSpPr txBox="1">
            <a:spLocks noGrp="1"/>
          </p:cNvSpPr>
          <p:nvPr>
            <p:ph type="sldNum" sz="quarter" idx="2"/>
          </p:nvPr>
        </p:nvSpPr>
        <p:spPr>
          <a:xfrm>
            <a:off x="11617074" y="6382207"/>
            <a:ext cx="21715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146" name="Picture 4" descr="Picture 4"/>
          <p:cNvPicPr>
            <a:picLocks noChangeAspect="1"/>
          </p:cNvPicPr>
          <p:nvPr/>
        </p:nvPicPr>
        <p:blipFill>
          <a:blip r:embed="rId2"/>
          <a:stretch>
            <a:fillRect/>
          </a:stretch>
        </p:blipFill>
        <p:spPr>
          <a:xfrm>
            <a:off x="758628" y="695887"/>
            <a:ext cx="3763580" cy="3763581"/>
          </a:xfrm>
          <a:prstGeom prst="rect">
            <a:avLst/>
          </a:prstGeom>
          <a:ln w="12700">
            <a:miter lim="400000"/>
          </a:ln>
        </p:spPr>
      </p:pic>
      <p:sp>
        <p:nvSpPr>
          <p:cNvPr id="147" name="TextBox 6"/>
          <p:cNvSpPr txBox="1"/>
          <p:nvPr/>
        </p:nvSpPr>
        <p:spPr>
          <a:xfrm>
            <a:off x="5480684" y="3323852"/>
            <a:ext cx="6097905" cy="1569660"/>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solidFill>
                  <a:srgbClr val="222222"/>
                </a:solidFill>
              </a:defRPr>
            </a:lvl1pPr>
          </a:lstStyle>
          <a:p>
            <a:pPr algn="l"/>
            <a:r>
              <a:t>Understand what is valuable for the business. Try to answer the research question</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Rectangle 2"/>
          <p:cNvSpPr txBox="1">
            <a:spLocks noGrp="1"/>
          </p:cNvSpPr>
          <p:nvPr>
            <p:ph type="title"/>
          </p:nvPr>
        </p:nvSpPr>
        <p:spPr>
          <a:xfrm>
            <a:off x="631497" y="104626"/>
            <a:ext cx="10515601" cy="1325563"/>
          </a:xfrm>
          <a:prstGeom prst="rect">
            <a:avLst/>
          </a:prstGeom>
        </p:spPr>
        <p:txBody>
          <a:bodyPr/>
          <a:lstStyle>
            <a:lvl1pPr>
              <a:defRPr sz="4000"/>
            </a:lvl1pPr>
          </a:lstStyle>
          <a:p>
            <a:r>
              <a:t>Phases 1 – Business Understanding</a:t>
            </a:r>
          </a:p>
        </p:txBody>
      </p:sp>
      <p:sp>
        <p:nvSpPr>
          <p:cNvPr id="526" name="Rectangle 3"/>
          <p:cNvSpPr txBox="1">
            <a:spLocks noGrp="1"/>
          </p:cNvSpPr>
          <p:nvPr>
            <p:ph type="body" idx="1"/>
          </p:nvPr>
        </p:nvSpPr>
        <p:spPr>
          <a:xfrm>
            <a:off x="570022" y="1391606"/>
            <a:ext cx="10178323" cy="4896546"/>
          </a:xfrm>
          <a:prstGeom prst="rect">
            <a:avLst/>
          </a:prstGeom>
        </p:spPr>
        <p:txBody>
          <a:bodyPr/>
          <a:lstStyle/>
          <a:p>
            <a:pPr>
              <a:lnSpc>
                <a:spcPct val="110000"/>
              </a:lnSpc>
              <a:defRPr sz="2100" b="1"/>
            </a:pPr>
            <a:r>
              <a:t>Determine data mining goals.</a:t>
            </a:r>
          </a:p>
          <a:p>
            <a:pPr lvl="1">
              <a:lnSpc>
                <a:spcPct val="110000"/>
              </a:lnSpc>
              <a:spcBef>
                <a:spcPts val="500"/>
              </a:spcBef>
              <a:defRPr sz="1800"/>
            </a:pPr>
            <a:r>
              <a:t>Translate the business questions to data mining goals.</a:t>
            </a:r>
          </a:p>
          <a:p>
            <a:pPr marL="1143000" lvl="2" indent="-228600">
              <a:lnSpc>
                <a:spcPct val="110000"/>
              </a:lnSpc>
              <a:spcBef>
                <a:spcPts val="500"/>
              </a:spcBef>
              <a:defRPr sz="1900"/>
            </a:pPr>
            <a:r>
              <a:t>(e.g., a marketing campaign requires segmentation of customers to decide whom to approach in this campaign; the level/size of the segments should be specified).</a:t>
            </a:r>
            <a:endParaRPr sz="2400"/>
          </a:p>
          <a:p>
            <a:pPr lvl="1">
              <a:lnSpc>
                <a:spcPct val="110000"/>
              </a:lnSpc>
              <a:spcBef>
                <a:spcPts val="500"/>
              </a:spcBef>
              <a:defRPr sz="1800"/>
            </a:pPr>
            <a:r>
              <a:t>Specify data mining problem type.</a:t>
            </a:r>
          </a:p>
          <a:p>
            <a:pPr marL="1143000" lvl="2" indent="-228600">
              <a:lnSpc>
                <a:spcPct val="110000"/>
              </a:lnSpc>
              <a:spcBef>
                <a:spcPts val="500"/>
              </a:spcBef>
              <a:defRPr sz="1900"/>
            </a:pPr>
            <a:r>
              <a:t>(e.g., classification, description, prediction, and clustering).</a:t>
            </a:r>
            <a:endParaRPr sz="2400"/>
          </a:p>
          <a:p>
            <a:pPr lvl="1">
              <a:lnSpc>
                <a:spcPct val="110000"/>
              </a:lnSpc>
              <a:spcBef>
                <a:spcPts val="500"/>
              </a:spcBef>
              <a:defRPr sz="1800"/>
            </a:pPr>
            <a:r>
              <a:t>Specify criteria for model assessment.</a:t>
            </a:r>
            <a:endParaRPr sz="2100" b="1"/>
          </a:p>
          <a:p>
            <a:pPr>
              <a:lnSpc>
                <a:spcPct val="110000"/>
              </a:lnSpc>
              <a:defRPr sz="2100" b="1"/>
            </a:pPr>
            <a:r>
              <a:t>Produce project plan</a:t>
            </a:r>
          </a:p>
          <a:p>
            <a:pPr lvl="1">
              <a:lnSpc>
                <a:spcPct val="110000"/>
              </a:lnSpc>
              <a:spcBef>
                <a:spcPts val="500"/>
              </a:spcBef>
              <a:defRPr sz="1800"/>
            </a:pPr>
            <a:r>
              <a:t>Define the initial process plan; discuss its feasibility with involved personnel.</a:t>
            </a:r>
          </a:p>
          <a:p>
            <a:pPr lvl="1">
              <a:lnSpc>
                <a:spcPct val="110000"/>
              </a:lnSpc>
              <a:spcBef>
                <a:spcPts val="500"/>
              </a:spcBef>
              <a:defRPr sz="1800"/>
            </a:pPr>
            <a:r>
              <a:t>Put identified goals and selected techniques into a coherent procedure.</a:t>
            </a:r>
          </a:p>
          <a:p>
            <a:pPr lvl="1">
              <a:lnSpc>
                <a:spcPct val="110000"/>
              </a:lnSpc>
              <a:spcBef>
                <a:spcPts val="500"/>
              </a:spcBef>
              <a:defRPr sz="1800"/>
            </a:pPr>
            <a:r>
              <a:t>Estimate effort and resources needed; Identify critical steps.</a:t>
            </a:r>
          </a:p>
        </p:txBody>
      </p:sp>
      <p:sp>
        <p:nvSpPr>
          <p:cNvPr id="527"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sp>
        <p:nvSpPr>
          <p:cNvPr id="528" name="Straight Arrow Connector 2"/>
          <p:cNvSpPr/>
          <p:nvPr/>
        </p:nvSpPr>
        <p:spPr>
          <a:xfrm flipH="1" flipV="1">
            <a:off x="5423925" y="3150833"/>
            <a:ext cx="4421117" cy="698912"/>
          </a:xfrm>
          <a:prstGeom prst="line">
            <a:avLst/>
          </a:prstGeom>
          <a:ln w="38100">
            <a:solidFill>
              <a:srgbClr val="FF0000"/>
            </a:solidFill>
            <a:tailEnd type="triangle"/>
          </a:ln>
        </p:spPr>
        <p:txBody>
          <a:bodyPr lIns="45719" rIns="45719"/>
          <a:lstStyle/>
          <a:p>
            <a:endParaRPr/>
          </a:p>
        </p:txBody>
      </p:sp>
      <p:pic>
        <p:nvPicPr>
          <p:cNvPr id="529" name="Picture 2" descr="Picture 2"/>
          <p:cNvPicPr>
            <a:picLocks noChangeAspect="1"/>
          </p:cNvPicPr>
          <p:nvPr/>
        </p:nvPicPr>
        <p:blipFill>
          <a:blip r:embed="rId2"/>
          <a:stretch>
            <a:fillRect/>
          </a:stretch>
        </p:blipFill>
        <p:spPr>
          <a:xfrm>
            <a:off x="9845040" y="2999339"/>
            <a:ext cx="1700809" cy="1700809"/>
          </a:xfrm>
          <a:prstGeom prst="rect">
            <a:avLst/>
          </a:prstGeom>
          <a:ln w="12700">
            <a:miter lim="400000"/>
          </a:ln>
        </p:spPr>
      </p:pic>
      <p:sp>
        <p:nvSpPr>
          <p:cNvPr id="530" name="TextBox 1"/>
          <p:cNvSpPr txBox="1"/>
          <p:nvPr/>
        </p:nvSpPr>
        <p:spPr>
          <a:xfrm>
            <a:off x="9890760" y="4983558"/>
            <a:ext cx="1442404"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t>Marketing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fade">
                                      <p:cBhvr>
                                        <p:cTn id="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itle 1"/>
          <p:cNvSpPr txBox="1">
            <a:spLocks noGrp="1"/>
          </p:cNvSpPr>
          <p:nvPr>
            <p:ph type="title"/>
          </p:nvPr>
        </p:nvSpPr>
        <p:spPr>
          <a:xfrm>
            <a:off x="346212" y="104626"/>
            <a:ext cx="11499576" cy="1325563"/>
          </a:xfrm>
          <a:prstGeom prst="rect">
            <a:avLst/>
          </a:prstGeom>
        </p:spPr>
        <p:txBody>
          <a:bodyPr/>
          <a:lstStyle>
            <a:lvl1pPr>
              <a:defRPr sz="3600"/>
            </a:lvl1pPr>
          </a:lstStyle>
          <a:p>
            <a:r>
              <a:t>Key Questions for Business Understanding</a:t>
            </a:r>
          </a:p>
        </p:txBody>
      </p:sp>
      <p:sp>
        <p:nvSpPr>
          <p:cNvPr id="533" name="Content Placeholder 2"/>
          <p:cNvSpPr txBox="1">
            <a:spLocks noGrp="1"/>
          </p:cNvSpPr>
          <p:nvPr>
            <p:ph type="body" idx="1"/>
          </p:nvPr>
        </p:nvSpPr>
        <p:spPr>
          <a:xfrm>
            <a:off x="600605" y="1246679"/>
            <a:ext cx="10753195" cy="4364641"/>
          </a:xfrm>
          <a:prstGeom prst="rect">
            <a:avLst/>
          </a:prstGeom>
        </p:spPr>
        <p:txBody>
          <a:bodyPr anchor="ctr"/>
          <a:lstStyle/>
          <a:p>
            <a:pPr marL="609584" indent="-609584">
              <a:lnSpc>
                <a:spcPct val="99000"/>
              </a:lnSpc>
              <a:buFontTx/>
              <a:buAutoNum type="arabicPeriod"/>
              <a:defRPr sz="2200"/>
            </a:pPr>
            <a:r>
              <a:t>What are we trying to achieve, business-wise? Why is it important?</a:t>
            </a:r>
            <a:endParaRPr sz="2500"/>
          </a:p>
          <a:p>
            <a:pPr marL="609584" indent="-609584">
              <a:lnSpc>
                <a:spcPct val="99000"/>
              </a:lnSpc>
              <a:buFontTx/>
              <a:buAutoNum type="arabicPeriod"/>
              <a:defRPr sz="2200"/>
            </a:pPr>
            <a:r>
              <a:t>What are the inputs and outputs for the task we are trying to solve?</a:t>
            </a:r>
            <a:endParaRPr sz="2500"/>
          </a:p>
          <a:p>
            <a:pPr marL="609584" indent="-609584">
              <a:lnSpc>
                <a:spcPct val="99000"/>
              </a:lnSpc>
              <a:buFontTx/>
              <a:buAutoNum type="arabicPeriod"/>
              <a:defRPr sz="2200"/>
            </a:pPr>
            <a:r>
              <a:t>Are there any GDPR issues, such as people’s data or images?</a:t>
            </a:r>
            <a:endParaRPr sz="2500"/>
          </a:p>
          <a:p>
            <a:pPr marL="609584" indent="-609584">
              <a:lnSpc>
                <a:spcPct val="99000"/>
              </a:lnSpc>
              <a:buFontTx/>
              <a:buAutoNum type="arabicPeriod"/>
              <a:defRPr sz="2200"/>
            </a:pPr>
            <a:r>
              <a:t>How would a hypothetical solution to that task affect our operations? (Another way to ask this question is to assume I have a perfect solution to your machine learning task. How will you use it?)</a:t>
            </a:r>
            <a:endParaRPr sz="2500"/>
          </a:p>
          <a:p>
            <a:pPr marL="609584" indent="-609584">
              <a:lnSpc>
                <a:spcPct val="99000"/>
              </a:lnSpc>
              <a:buFontTx/>
              <a:buAutoNum type="arabicPeriod"/>
              <a:defRPr sz="2200"/>
            </a:pPr>
            <a:r>
              <a:t>Can we act based on such a solution, or must we develop that ability? (If the ability is there, learn it carefully. If not, keep close contact with the team that is responsible for creating it)</a:t>
            </a:r>
            <a:endParaRPr sz="2500"/>
          </a:p>
          <a:p>
            <a:pPr marL="609584" indent="-609584">
              <a:lnSpc>
                <a:spcPct val="99000"/>
              </a:lnSpc>
              <a:buFontTx/>
              <a:buAutoNum type="arabicPeriod"/>
              <a:defRPr sz="2200"/>
            </a:pPr>
            <a:r>
              <a:t>How are we going to measure a suggested solution? (KPIs)</a:t>
            </a:r>
          </a:p>
        </p:txBody>
      </p:sp>
      <p:sp>
        <p:nvSpPr>
          <p:cNvPr id="534"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itle 1"/>
          <p:cNvSpPr txBox="1">
            <a:spLocks noGrp="1"/>
          </p:cNvSpPr>
          <p:nvPr>
            <p:ph type="title"/>
          </p:nvPr>
        </p:nvSpPr>
        <p:spPr>
          <a:xfrm>
            <a:off x="838200" y="365125"/>
            <a:ext cx="10515600" cy="946841"/>
          </a:xfrm>
          <a:prstGeom prst="rect">
            <a:avLst/>
          </a:prstGeom>
        </p:spPr>
        <p:txBody>
          <a:bodyPr/>
          <a:lstStyle>
            <a:lvl1pPr>
              <a:defRPr sz="3200"/>
            </a:lvl1pPr>
          </a:lstStyle>
          <a:p>
            <a:r>
              <a:t>Key Questions at end of Business Understanding</a:t>
            </a:r>
          </a:p>
        </p:txBody>
      </p:sp>
      <p:sp>
        <p:nvSpPr>
          <p:cNvPr id="537" name="Content Placeholder 2"/>
          <p:cNvSpPr txBox="1">
            <a:spLocks noGrp="1"/>
          </p:cNvSpPr>
          <p:nvPr>
            <p:ph type="body" idx="1"/>
          </p:nvPr>
        </p:nvSpPr>
        <p:spPr>
          <a:xfrm>
            <a:off x="719402" y="1311966"/>
            <a:ext cx="10753195" cy="4463889"/>
          </a:xfrm>
          <a:prstGeom prst="rect">
            <a:avLst/>
          </a:prstGeom>
        </p:spPr>
        <p:txBody>
          <a:bodyPr anchor="ctr"/>
          <a:lstStyle/>
          <a:p>
            <a:pPr marL="609584" indent="-609584">
              <a:lnSpc>
                <a:spcPct val="100000"/>
              </a:lnSpc>
              <a:buFontTx/>
              <a:buAutoNum type="arabicPeriod" startAt="7"/>
              <a:defRPr sz="2400"/>
            </a:pPr>
            <a:r>
              <a:rPr dirty="0"/>
              <a:t>What would make it a success?</a:t>
            </a:r>
          </a:p>
          <a:p>
            <a:pPr marL="609584" indent="-609584">
              <a:lnSpc>
                <a:spcPct val="100000"/>
              </a:lnSpc>
              <a:buFontTx/>
              <a:buAutoNum type="arabicPeriod" startAt="7"/>
              <a:defRPr sz="2400"/>
            </a:pPr>
            <a:r>
              <a:rPr dirty="0"/>
              <a:t>Do we have the input data available? How hard it is to extract it? Are we allowed to use it?</a:t>
            </a:r>
          </a:p>
          <a:p>
            <a:pPr marL="609584" indent="-609584">
              <a:lnSpc>
                <a:spcPct val="100000"/>
              </a:lnSpc>
              <a:buFontTx/>
              <a:buAutoNum type="arabicPeriod" startAt="7"/>
              <a:defRPr sz="2400"/>
            </a:pPr>
            <a:r>
              <a:rPr dirty="0"/>
              <a:t>Are we experienced with building similar solutions? Do we understand what it takes?</a:t>
            </a:r>
          </a:p>
          <a:p>
            <a:pPr marL="609584" indent="-609584">
              <a:lnSpc>
                <a:spcPct val="100000"/>
              </a:lnSpc>
              <a:buFontTx/>
              <a:buAutoNum type="arabicPeriod" startAt="7"/>
              <a:defRPr sz="2400"/>
            </a:pPr>
            <a:r>
              <a:rPr dirty="0"/>
              <a:t>Do we have a rigid budget and timeline constraints?</a:t>
            </a:r>
          </a:p>
          <a:p>
            <a:pPr marL="609584" indent="-609584">
              <a:lnSpc>
                <a:spcPct val="100000"/>
              </a:lnSpc>
              <a:buFontTx/>
              <a:buAutoNum type="arabicPeriod" startAt="7"/>
              <a:defRPr sz="2400"/>
            </a:pPr>
            <a:r>
              <a:rPr dirty="0"/>
              <a:t>Who will develop the solution? Do we have the required skills in-house?</a:t>
            </a:r>
          </a:p>
          <a:p>
            <a:pPr marL="609584" indent="-609584">
              <a:lnSpc>
                <a:spcPct val="100000"/>
              </a:lnSpc>
              <a:buFontTx/>
              <a:buAutoNum type="arabicPeriod" startAt="7"/>
              <a:defRPr sz="2400">
                <a:solidFill>
                  <a:srgbClr val="0070C0"/>
                </a:solidFill>
              </a:defRPr>
            </a:pPr>
            <a:r>
              <a:rPr dirty="0"/>
              <a:t>What analytics have we used already? What are the limitations of these approaches?</a:t>
            </a:r>
          </a:p>
        </p:txBody>
      </p:sp>
      <p:sp>
        <p:nvSpPr>
          <p:cNvPr id="538"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Title 1"/>
          <p:cNvSpPr txBox="1">
            <a:spLocks noGrp="1"/>
          </p:cNvSpPr>
          <p:nvPr>
            <p:ph type="title"/>
          </p:nvPr>
        </p:nvSpPr>
        <p:spPr>
          <a:xfrm>
            <a:off x="368300" y="212725"/>
            <a:ext cx="10515600" cy="1325563"/>
          </a:xfrm>
          <a:prstGeom prst="rect">
            <a:avLst/>
          </a:prstGeom>
        </p:spPr>
        <p:txBody>
          <a:bodyPr/>
          <a:lstStyle/>
          <a:p>
            <a:r>
              <a:t>Start with the Quick Wins</a:t>
            </a:r>
          </a:p>
        </p:txBody>
      </p:sp>
      <p:sp>
        <p:nvSpPr>
          <p:cNvPr id="54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pic>
        <p:nvPicPr>
          <p:cNvPr id="542" name="Picture 2" descr="Picture 2"/>
          <p:cNvPicPr>
            <a:picLocks noChangeAspect="1"/>
          </p:cNvPicPr>
          <p:nvPr/>
        </p:nvPicPr>
        <p:blipFill>
          <a:blip r:embed="rId2"/>
          <a:stretch>
            <a:fillRect/>
          </a:stretch>
        </p:blipFill>
        <p:spPr>
          <a:xfrm>
            <a:off x="1439473" y="2437932"/>
            <a:ext cx="3373827" cy="3367238"/>
          </a:xfrm>
          <a:prstGeom prst="rect">
            <a:avLst/>
          </a:prstGeom>
          <a:ln w="12700">
            <a:miter lim="400000"/>
          </a:ln>
        </p:spPr>
      </p:pic>
      <p:sp>
        <p:nvSpPr>
          <p:cNvPr id="543" name="TextBox 5"/>
          <p:cNvSpPr txBox="1"/>
          <p:nvPr/>
        </p:nvSpPr>
        <p:spPr>
          <a:xfrm>
            <a:off x="350520" y="6382584"/>
            <a:ext cx="821436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rgbClr val="FAFBFD"/>
                </a:solidFill>
              </a:defRPr>
            </a:lvl1pPr>
          </a:lstStyle>
          <a:p>
            <a:r>
              <a:t>https://www.productplan.com/glossary/action-priority-matrix/</a:t>
            </a:r>
          </a:p>
        </p:txBody>
      </p:sp>
      <p:sp>
        <p:nvSpPr>
          <p:cNvPr id="544" name="TextBox 7"/>
          <p:cNvSpPr txBox="1"/>
          <p:nvPr/>
        </p:nvSpPr>
        <p:spPr>
          <a:xfrm>
            <a:off x="414019" y="1355432"/>
            <a:ext cx="11109961"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000">
                <a:solidFill>
                  <a:srgbClr val="374151"/>
                </a:solidFill>
              </a:defRPr>
            </a:lvl1pPr>
          </a:lstStyle>
          <a:p>
            <a:r>
              <a:t>"Quick wins" refer to relatively small-scale, low-effort, and high-impact accomplishments or improvements that can be achieved in a short period of time. </a:t>
            </a:r>
          </a:p>
        </p:txBody>
      </p:sp>
      <p:sp>
        <p:nvSpPr>
          <p:cNvPr id="545" name="TextBox 9"/>
          <p:cNvSpPr txBox="1"/>
          <p:nvPr/>
        </p:nvSpPr>
        <p:spPr>
          <a:xfrm>
            <a:off x="6510020" y="2615839"/>
            <a:ext cx="4438086"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buSzPct val="100000"/>
              <a:buAutoNum type="arabicPeriod"/>
              <a:defRPr sz="2000">
                <a:solidFill>
                  <a:srgbClr val="374151"/>
                </a:solidFill>
              </a:defRPr>
            </a:pPr>
            <a:r>
              <a:t>Process Efficiency Improvements</a:t>
            </a:r>
          </a:p>
          <a:p>
            <a:pPr>
              <a:buSzPct val="100000"/>
              <a:buAutoNum type="arabicPeriod"/>
              <a:defRPr sz="2000">
                <a:solidFill>
                  <a:srgbClr val="374151"/>
                </a:solidFill>
              </a:defRPr>
            </a:pPr>
            <a:r>
              <a:t>Cost Reduction</a:t>
            </a:r>
          </a:p>
          <a:p>
            <a:pPr>
              <a:buSzPct val="100000"/>
              <a:buAutoNum type="arabicPeriod"/>
              <a:defRPr sz="2000">
                <a:solidFill>
                  <a:srgbClr val="374151"/>
                </a:solidFill>
              </a:defRPr>
            </a:pPr>
            <a:r>
              <a:t>Customer Satisfaction</a:t>
            </a:r>
          </a:p>
          <a:p>
            <a:pPr>
              <a:buSzPct val="100000"/>
              <a:buAutoNum type="arabicPeriod"/>
              <a:defRPr sz="2000">
                <a:solidFill>
                  <a:srgbClr val="374151"/>
                </a:solidFill>
              </a:defRPr>
            </a:pPr>
            <a:r>
              <a:t>Quality Improvement</a:t>
            </a:r>
          </a:p>
          <a:p>
            <a:pPr>
              <a:buSzPct val="100000"/>
              <a:buAutoNum type="arabicPeriod"/>
              <a:defRPr sz="2000">
                <a:solidFill>
                  <a:srgbClr val="374151"/>
                </a:solidFill>
              </a:defRPr>
            </a:pPr>
            <a:r>
              <a:t>Marketing and Sales</a:t>
            </a:r>
          </a:p>
          <a:p>
            <a:pPr>
              <a:buSzPct val="100000"/>
              <a:buAutoNum type="arabicPeriod"/>
              <a:defRPr sz="2000">
                <a:solidFill>
                  <a:srgbClr val="374151"/>
                </a:solidFill>
              </a:defRPr>
            </a:pPr>
            <a:r>
              <a:t>Employee Engagement</a:t>
            </a:r>
          </a:p>
          <a:p>
            <a:pPr>
              <a:buSzPct val="100000"/>
              <a:buAutoNum type="arabicPeriod"/>
              <a:defRPr sz="2000">
                <a:solidFill>
                  <a:srgbClr val="374151"/>
                </a:solidFill>
              </a:defRPr>
            </a:pPr>
            <a:r>
              <a:t>Technology Adoption</a:t>
            </a:r>
          </a:p>
          <a:p>
            <a:pPr>
              <a:buSzPct val="100000"/>
              <a:buAutoNum type="arabicPeriod"/>
              <a:defRPr sz="2000">
                <a:solidFill>
                  <a:srgbClr val="374151"/>
                </a:solidFill>
              </a:defRPr>
            </a:pPr>
            <a:r>
              <a:t>Data Analysis and Insights</a:t>
            </a:r>
          </a:p>
          <a:p>
            <a:pPr>
              <a:buSzPct val="100000"/>
              <a:buAutoNum type="arabicPeriod"/>
              <a:defRPr sz="2000">
                <a:solidFill>
                  <a:srgbClr val="374151"/>
                </a:solidFill>
              </a:defRPr>
            </a:pPr>
            <a:r>
              <a:t>Risk Mitigation</a:t>
            </a:r>
          </a:p>
          <a:p>
            <a:pPr>
              <a:buSzPct val="100000"/>
              <a:buAutoNum type="arabicPeriod"/>
              <a:defRPr sz="2000">
                <a:solidFill>
                  <a:srgbClr val="374151"/>
                </a:solidFill>
              </a:defRPr>
            </a:pPr>
            <a:r>
              <a:t>Time Management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Rectangle 2"/>
          <p:cNvSpPr txBox="1">
            <a:spLocks noGrp="1"/>
          </p:cNvSpPr>
          <p:nvPr>
            <p:ph type="title"/>
          </p:nvPr>
        </p:nvSpPr>
        <p:spPr>
          <a:xfrm>
            <a:off x="629139" y="-15140"/>
            <a:ext cx="10178323" cy="1492132"/>
          </a:xfrm>
          <a:prstGeom prst="rect">
            <a:avLst/>
          </a:prstGeom>
        </p:spPr>
        <p:txBody>
          <a:bodyPr/>
          <a:lstStyle>
            <a:lvl1pPr>
              <a:defRPr sz="4800"/>
            </a:lvl1pPr>
          </a:lstStyle>
          <a:p>
            <a:r>
              <a:t>Phase 2 – Data Understanding</a:t>
            </a:r>
          </a:p>
        </p:txBody>
      </p:sp>
      <p:sp>
        <p:nvSpPr>
          <p:cNvPr id="548" name="Rectangle 3"/>
          <p:cNvSpPr txBox="1">
            <a:spLocks noGrp="1"/>
          </p:cNvSpPr>
          <p:nvPr>
            <p:ph type="body" sz="half" idx="1"/>
          </p:nvPr>
        </p:nvSpPr>
        <p:spPr>
          <a:xfrm>
            <a:off x="3951256" y="2294789"/>
            <a:ext cx="7797221" cy="4128460"/>
          </a:xfrm>
          <a:prstGeom prst="rect">
            <a:avLst/>
          </a:prstGeom>
        </p:spPr>
        <p:txBody>
          <a:bodyPr/>
          <a:lstStyle/>
          <a:p>
            <a:pPr>
              <a:defRPr sz="2000"/>
            </a:pPr>
            <a:r>
              <a:t>Acquire the data</a:t>
            </a:r>
            <a:endParaRPr sz="2500"/>
          </a:p>
          <a:p>
            <a:pPr>
              <a:defRPr sz="2000"/>
            </a:pPr>
            <a:r>
              <a:t>Explore the data (query &amp; visualization)</a:t>
            </a:r>
            <a:endParaRPr sz="2500"/>
          </a:p>
          <a:p>
            <a:pPr>
              <a:defRPr sz="2000"/>
            </a:pPr>
            <a:r>
              <a:t>Verify the quality</a:t>
            </a:r>
            <a:endParaRPr sz="2200"/>
          </a:p>
          <a:p>
            <a:pPr>
              <a:defRPr sz="2000"/>
            </a:pPr>
            <a:r>
              <a:t>Starts with an initial data collection and proceeds with activities to get familiar with the data, identify data quality problems, discover first insights into the data, or detect interesting subsets to form hypotheses for hidden information.</a:t>
            </a:r>
          </a:p>
        </p:txBody>
      </p:sp>
      <p:sp>
        <p:nvSpPr>
          <p:cNvPr id="549"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grpSp>
        <p:nvGrpSpPr>
          <p:cNvPr id="552" name="AutoShape 3"/>
          <p:cNvGrpSpPr/>
          <p:nvPr/>
        </p:nvGrpSpPr>
        <p:grpSpPr>
          <a:xfrm>
            <a:off x="629138" y="1223962"/>
            <a:ext cx="2205895" cy="762001"/>
            <a:chOff x="0" y="0"/>
            <a:chExt cx="2205893" cy="762000"/>
          </a:xfrm>
        </p:grpSpPr>
        <p:sp>
          <p:nvSpPr>
            <p:cNvPr id="550" name="Shape"/>
            <p:cNvSpPr/>
            <p:nvPr/>
          </p:nvSpPr>
          <p:spPr>
            <a:xfrm>
              <a:off x="-1" y="0"/>
              <a:ext cx="2205895"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19" y="0"/>
                  </a:lnTo>
                  <a:lnTo>
                    <a:pt x="21600" y="10800"/>
                  </a:lnTo>
                  <a:lnTo>
                    <a:pt x="17119" y="21600"/>
                  </a:lnTo>
                  <a:lnTo>
                    <a:pt x="0" y="21600"/>
                  </a:lnTo>
                  <a:close/>
                </a:path>
              </a:pathLst>
            </a:cu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51" name="Business…"/>
            <p:cNvSpPr txBox="1"/>
            <p:nvPr/>
          </p:nvSpPr>
          <p:spPr>
            <a:xfrm>
              <a:off x="56711" y="87748"/>
              <a:ext cx="1438296"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600">
                  <a:solidFill>
                    <a:srgbClr val="FFFFFF"/>
                  </a:solidFill>
                </a:defRPr>
              </a:pPr>
              <a:r>
                <a:t>Business</a:t>
              </a:r>
            </a:p>
            <a:p>
              <a:pPr>
                <a:defRPr sz="1600">
                  <a:solidFill>
                    <a:srgbClr val="FFFFFF"/>
                  </a:solidFill>
                </a:defRPr>
              </a:pPr>
              <a:r>
                <a:t>Understanding</a:t>
              </a:r>
            </a:p>
          </p:txBody>
        </p:sp>
      </p:grpSp>
      <p:grpSp>
        <p:nvGrpSpPr>
          <p:cNvPr id="555" name="AutoShape 4"/>
          <p:cNvGrpSpPr/>
          <p:nvPr/>
        </p:nvGrpSpPr>
        <p:grpSpPr>
          <a:xfrm>
            <a:off x="2383694" y="1223963"/>
            <a:ext cx="2114062" cy="763588"/>
            <a:chOff x="0" y="0"/>
            <a:chExt cx="2114061" cy="763587"/>
          </a:xfrm>
        </p:grpSpPr>
        <p:sp>
          <p:nvSpPr>
            <p:cNvPr id="553" name="Chevron"/>
            <p:cNvSpPr/>
            <p:nvPr/>
          </p:nvSpPr>
          <p:spPr>
            <a:xfrm>
              <a:off x="0" y="0"/>
              <a:ext cx="2114062" cy="763588"/>
            </a:xfrm>
            <a:prstGeom prst="chevron">
              <a:avLst>
                <a:gd name="adj" fmla="val 57432"/>
              </a:avLst>
            </a:pr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54" name="Data…"/>
            <p:cNvSpPr txBox="1"/>
            <p:nvPr/>
          </p:nvSpPr>
          <p:spPr>
            <a:xfrm>
              <a:off x="495254" y="88542"/>
              <a:ext cx="1438296"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600">
                  <a:solidFill>
                    <a:srgbClr val="FFFFFF"/>
                  </a:solidFill>
                </a:defRPr>
              </a:pPr>
              <a:r>
                <a:t>Data</a:t>
              </a:r>
            </a:p>
            <a:p>
              <a:pPr>
                <a:defRPr sz="1600">
                  <a:solidFill>
                    <a:srgbClr val="FFFFFF"/>
                  </a:solidFill>
                </a:defRPr>
              </a:pPr>
              <a:r>
                <a:t>Understanding</a:t>
              </a:r>
            </a:p>
          </p:txBody>
        </p:sp>
      </p:grpSp>
      <p:grpSp>
        <p:nvGrpSpPr>
          <p:cNvPr id="558" name="AutoShape 5"/>
          <p:cNvGrpSpPr/>
          <p:nvPr/>
        </p:nvGrpSpPr>
        <p:grpSpPr>
          <a:xfrm>
            <a:off x="4046416" y="1223963"/>
            <a:ext cx="2116016" cy="763588"/>
            <a:chOff x="0" y="0"/>
            <a:chExt cx="2116015" cy="763587"/>
          </a:xfrm>
        </p:grpSpPr>
        <p:sp>
          <p:nvSpPr>
            <p:cNvPr id="556" name="Chevron"/>
            <p:cNvSpPr/>
            <p:nvPr/>
          </p:nvSpPr>
          <p:spPr>
            <a:xfrm>
              <a:off x="0" y="0"/>
              <a:ext cx="2116016" cy="763588"/>
            </a:xfrm>
            <a:prstGeom prst="chevron">
              <a:avLst>
                <a:gd name="adj" fmla="val 57432"/>
              </a:avLst>
            </a:pr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57" name="Data…"/>
            <p:cNvSpPr txBox="1"/>
            <p:nvPr/>
          </p:nvSpPr>
          <p:spPr>
            <a:xfrm>
              <a:off x="495254" y="88542"/>
              <a:ext cx="1167131"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600">
                  <a:solidFill>
                    <a:srgbClr val="FFFFFF"/>
                  </a:solidFill>
                </a:defRPr>
              </a:pPr>
              <a:r>
                <a:t>Data</a:t>
              </a:r>
            </a:p>
            <a:p>
              <a:pPr>
                <a:defRPr sz="1600">
                  <a:solidFill>
                    <a:srgbClr val="FFFFFF"/>
                  </a:solidFill>
                </a:defRPr>
              </a:pPr>
              <a:r>
                <a:t>Preparation</a:t>
              </a:r>
            </a:p>
          </p:txBody>
        </p:sp>
      </p:grpSp>
      <p:grpSp>
        <p:nvGrpSpPr>
          <p:cNvPr id="561" name="AutoShape 6"/>
          <p:cNvGrpSpPr/>
          <p:nvPr/>
        </p:nvGrpSpPr>
        <p:grpSpPr>
          <a:xfrm>
            <a:off x="5707186" y="1223963"/>
            <a:ext cx="2116016" cy="763588"/>
            <a:chOff x="0" y="0"/>
            <a:chExt cx="2116015" cy="763587"/>
          </a:xfrm>
        </p:grpSpPr>
        <p:sp>
          <p:nvSpPr>
            <p:cNvPr id="559" name="Chevron"/>
            <p:cNvSpPr/>
            <p:nvPr/>
          </p:nvSpPr>
          <p:spPr>
            <a:xfrm>
              <a:off x="0" y="0"/>
              <a:ext cx="2116016" cy="763588"/>
            </a:xfrm>
            <a:prstGeom prst="chevron">
              <a:avLst>
                <a:gd name="adj" fmla="val 57432"/>
              </a:avLst>
            </a:pr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60" name="Modeling"/>
            <p:cNvSpPr txBox="1"/>
            <p:nvPr/>
          </p:nvSpPr>
          <p:spPr>
            <a:xfrm>
              <a:off x="495254" y="209192"/>
              <a:ext cx="941210" cy="3452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600">
                  <a:solidFill>
                    <a:srgbClr val="FFFFFF"/>
                  </a:solidFill>
                </a:defRPr>
              </a:lvl1pPr>
            </a:lstStyle>
            <a:p>
              <a:r>
                <a:t>Modeling</a:t>
              </a:r>
            </a:p>
          </p:txBody>
        </p:sp>
      </p:grpSp>
      <p:grpSp>
        <p:nvGrpSpPr>
          <p:cNvPr id="564" name="AutoShape 7"/>
          <p:cNvGrpSpPr/>
          <p:nvPr/>
        </p:nvGrpSpPr>
        <p:grpSpPr>
          <a:xfrm>
            <a:off x="9032632" y="1223963"/>
            <a:ext cx="2114062" cy="763588"/>
            <a:chOff x="0" y="0"/>
            <a:chExt cx="2114061" cy="763587"/>
          </a:xfrm>
        </p:grpSpPr>
        <p:sp>
          <p:nvSpPr>
            <p:cNvPr id="562" name="Chevron"/>
            <p:cNvSpPr/>
            <p:nvPr/>
          </p:nvSpPr>
          <p:spPr>
            <a:xfrm>
              <a:off x="0" y="0"/>
              <a:ext cx="2114062" cy="763588"/>
            </a:xfrm>
            <a:prstGeom prst="chevron">
              <a:avLst>
                <a:gd name="adj" fmla="val 57432"/>
              </a:avLst>
            </a:pr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63" name="Deployment"/>
            <p:cNvSpPr txBox="1"/>
            <p:nvPr/>
          </p:nvSpPr>
          <p:spPr>
            <a:xfrm>
              <a:off x="495254" y="209192"/>
              <a:ext cx="1200866" cy="3452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600">
                  <a:solidFill>
                    <a:srgbClr val="FFFFFF"/>
                  </a:solidFill>
                </a:defRPr>
              </a:lvl1pPr>
            </a:lstStyle>
            <a:p>
              <a:r>
                <a:t>Deployment</a:t>
              </a:r>
            </a:p>
          </p:txBody>
        </p:sp>
      </p:grpSp>
      <p:grpSp>
        <p:nvGrpSpPr>
          <p:cNvPr id="567" name="AutoShape 8"/>
          <p:cNvGrpSpPr/>
          <p:nvPr/>
        </p:nvGrpSpPr>
        <p:grpSpPr>
          <a:xfrm>
            <a:off x="7371863" y="1223963"/>
            <a:ext cx="2114062" cy="763588"/>
            <a:chOff x="0" y="0"/>
            <a:chExt cx="2114061" cy="763587"/>
          </a:xfrm>
        </p:grpSpPr>
        <p:sp>
          <p:nvSpPr>
            <p:cNvPr id="565" name="Chevron"/>
            <p:cNvSpPr/>
            <p:nvPr/>
          </p:nvSpPr>
          <p:spPr>
            <a:xfrm>
              <a:off x="0" y="0"/>
              <a:ext cx="2114062" cy="763588"/>
            </a:xfrm>
            <a:prstGeom prst="chevron">
              <a:avLst>
                <a:gd name="adj" fmla="val 57432"/>
              </a:avLst>
            </a:prstGeom>
            <a:solidFill>
              <a:schemeClr val="accent1"/>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566" name="Evaluation"/>
            <p:cNvSpPr txBox="1"/>
            <p:nvPr/>
          </p:nvSpPr>
          <p:spPr>
            <a:xfrm>
              <a:off x="495254" y="209192"/>
              <a:ext cx="1065531" cy="3452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600">
                  <a:solidFill>
                    <a:srgbClr val="FFFFFF"/>
                  </a:solidFill>
                </a:defRPr>
              </a:lvl1pPr>
            </a:lstStyle>
            <a:p>
              <a:r>
                <a:t>Evaluation</a:t>
              </a:r>
            </a:p>
          </p:txBody>
        </p:sp>
      </p:grpSp>
      <p:grpSp>
        <p:nvGrpSpPr>
          <p:cNvPr id="570" name="AutoShape 9"/>
          <p:cNvGrpSpPr/>
          <p:nvPr/>
        </p:nvGrpSpPr>
        <p:grpSpPr>
          <a:xfrm>
            <a:off x="1539631" y="2240457"/>
            <a:ext cx="1865925" cy="827803"/>
            <a:chOff x="0" y="0"/>
            <a:chExt cx="1865924" cy="827801"/>
          </a:xfrm>
        </p:grpSpPr>
        <p:sp>
          <p:nvSpPr>
            <p:cNvPr id="568" name="Rectangle"/>
            <p:cNvSpPr/>
            <p:nvPr/>
          </p:nvSpPr>
          <p:spPr>
            <a:xfrm>
              <a:off x="0" y="54332"/>
              <a:ext cx="1865925" cy="719138"/>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69" name="Collect…"/>
            <p:cNvSpPr txBox="1"/>
            <p:nvPr/>
          </p:nvSpPr>
          <p:spPr>
            <a:xfrm>
              <a:off x="564106" y="0"/>
              <a:ext cx="737712" cy="827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Collect</a:t>
              </a:r>
            </a:p>
            <a:p>
              <a:pPr algn="ctr">
                <a:defRPr sz="1600"/>
              </a:pPr>
              <a:r>
                <a:t>Initial</a:t>
              </a:r>
            </a:p>
            <a:p>
              <a:pPr algn="ctr">
                <a:defRPr sz="1600"/>
              </a:pPr>
              <a:r>
                <a:t>Data</a:t>
              </a:r>
            </a:p>
          </p:txBody>
        </p:sp>
      </p:grpSp>
      <p:grpSp>
        <p:nvGrpSpPr>
          <p:cNvPr id="573" name="AutoShape 10"/>
          <p:cNvGrpSpPr/>
          <p:nvPr/>
        </p:nvGrpSpPr>
        <p:grpSpPr>
          <a:xfrm>
            <a:off x="1539631" y="3225065"/>
            <a:ext cx="1865923" cy="719138"/>
            <a:chOff x="0" y="0"/>
            <a:chExt cx="1865921" cy="719137"/>
          </a:xfrm>
        </p:grpSpPr>
        <p:sp>
          <p:nvSpPr>
            <p:cNvPr id="571" name="Rectangle"/>
            <p:cNvSpPr/>
            <p:nvPr/>
          </p:nvSpPr>
          <p:spPr>
            <a:xfrm>
              <a:off x="0" y="-1"/>
              <a:ext cx="1865922"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72" name="Describe…"/>
            <p:cNvSpPr txBox="1"/>
            <p:nvPr/>
          </p:nvSpPr>
          <p:spPr>
            <a:xfrm>
              <a:off x="473766" y="66317"/>
              <a:ext cx="918390"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Describe</a:t>
              </a:r>
            </a:p>
            <a:p>
              <a:pPr algn="ctr">
                <a:defRPr sz="1600"/>
              </a:pPr>
              <a:r>
                <a:t>Data</a:t>
              </a:r>
            </a:p>
          </p:txBody>
        </p:sp>
      </p:grpSp>
      <p:grpSp>
        <p:nvGrpSpPr>
          <p:cNvPr id="576" name="AutoShape 11"/>
          <p:cNvGrpSpPr/>
          <p:nvPr/>
        </p:nvGrpSpPr>
        <p:grpSpPr>
          <a:xfrm>
            <a:off x="1541584" y="4151310"/>
            <a:ext cx="1865923" cy="719140"/>
            <a:chOff x="0" y="0"/>
            <a:chExt cx="1865921" cy="719139"/>
          </a:xfrm>
        </p:grpSpPr>
        <p:sp>
          <p:nvSpPr>
            <p:cNvPr id="574" name="Rectangle"/>
            <p:cNvSpPr/>
            <p:nvPr/>
          </p:nvSpPr>
          <p:spPr>
            <a:xfrm>
              <a:off x="0" y="-1"/>
              <a:ext cx="1865922"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75" name="Explore…"/>
            <p:cNvSpPr txBox="1"/>
            <p:nvPr/>
          </p:nvSpPr>
          <p:spPr>
            <a:xfrm>
              <a:off x="530172" y="66318"/>
              <a:ext cx="805578"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Explore</a:t>
              </a:r>
            </a:p>
            <a:p>
              <a:pPr algn="ctr">
                <a:defRPr sz="1600"/>
              </a:pPr>
              <a:r>
                <a:t>Data</a:t>
              </a:r>
            </a:p>
          </p:txBody>
        </p:sp>
      </p:grpSp>
      <p:grpSp>
        <p:nvGrpSpPr>
          <p:cNvPr id="579" name="AutoShape 12"/>
          <p:cNvGrpSpPr/>
          <p:nvPr/>
        </p:nvGrpSpPr>
        <p:grpSpPr>
          <a:xfrm>
            <a:off x="1539631" y="5080494"/>
            <a:ext cx="1865925" cy="827803"/>
            <a:chOff x="0" y="0"/>
            <a:chExt cx="1865924" cy="827801"/>
          </a:xfrm>
        </p:grpSpPr>
        <p:sp>
          <p:nvSpPr>
            <p:cNvPr id="577" name="Rectangle"/>
            <p:cNvSpPr/>
            <p:nvPr/>
          </p:nvSpPr>
          <p:spPr>
            <a:xfrm>
              <a:off x="0" y="54332"/>
              <a:ext cx="1865925" cy="719138"/>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578" name="Verify…"/>
            <p:cNvSpPr txBox="1"/>
            <p:nvPr/>
          </p:nvSpPr>
          <p:spPr>
            <a:xfrm>
              <a:off x="558450" y="0"/>
              <a:ext cx="749024" cy="827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Verify</a:t>
              </a:r>
            </a:p>
            <a:p>
              <a:pPr algn="ctr">
                <a:defRPr sz="1600"/>
              </a:pPr>
              <a:r>
                <a:t>Data</a:t>
              </a:r>
            </a:p>
            <a:p>
              <a:pPr algn="ctr">
                <a:defRPr sz="1600"/>
              </a:pPr>
              <a:r>
                <a:t>Quality</a:t>
              </a:r>
            </a:p>
          </p:txBody>
        </p:sp>
      </p:grpSp>
      <p:sp>
        <p:nvSpPr>
          <p:cNvPr id="584" name="AutoShape 13"/>
          <p:cNvSpPr/>
          <p:nvPr/>
        </p:nvSpPr>
        <p:spPr>
          <a:xfrm>
            <a:off x="2560320" y="1605280"/>
            <a:ext cx="1103630" cy="1049020"/>
          </a:xfrm>
          <a:custGeom>
            <a:avLst/>
            <a:gdLst/>
            <a:ahLst/>
            <a:cxnLst>
              <a:cxn ang="0">
                <a:pos x="wd2" y="hd2"/>
              </a:cxn>
              <a:cxn ang="5400000">
                <a:pos x="wd2" y="hd2"/>
              </a:cxn>
              <a:cxn ang="10800000">
                <a:pos x="wd2" y="hd2"/>
              </a:cxn>
              <a:cxn ang="16200000">
                <a:pos x="wd2" y="hd2"/>
              </a:cxn>
            </a:cxnLst>
            <a:rect l="0" t="0" r="r" b="b"/>
            <a:pathLst>
              <a:path w="21600" h="21600" extrusionOk="0">
                <a:moveTo>
                  <a:pt x="4971" y="0"/>
                </a:moveTo>
                <a:lnTo>
                  <a:pt x="0" y="0"/>
                </a:lnTo>
                <a:lnTo>
                  <a:pt x="0" y="11009"/>
                </a:lnTo>
                <a:lnTo>
                  <a:pt x="21600" y="11009"/>
                </a:lnTo>
                <a:lnTo>
                  <a:pt x="21600" y="21600"/>
                </a:lnTo>
                <a:lnTo>
                  <a:pt x="16629" y="21600"/>
                </a:lnTo>
              </a:path>
            </a:pathLst>
          </a:custGeom>
          <a:ln>
            <a:solidFill>
              <a:srgbClr val="000000"/>
            </a:solidFill>
            <a:miter/>
          </a:ln>
        </p:spPr>
        <p:txBody>
          <a:bodyPr/>
          <a:lstStyle/>
          <a:p>
            <a:endParaRPr/>
          </a:p>
        </p:txBody>
      </p:sp>
      <p:sp>
        <p:nvSpPr>
          <p:cNvPr id="585" name="AutoShape 14"/>
          <p:cNvSpPr/>
          <p:nvPr/>
        </p:nvSpPr>
        <p:spPr>
          <a:xfrm>
            <a:off x="2472592" y="3068338"/>
            <a:ext cx="1" cy="1519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a:solidFill>
              <a:srgbClr val="000000"/>
            </a:solidFill>
            <a:miter/>
          </a:ln>
        </p:spPr>
        <p:txBody>
          <a:bodyPr/>
          <a:lstStyle/>
          <a:p>
            <a:endParaRPr/>
          </a:p>
        </p:txBody>
      </p:sp>
      <p:sp>
        <p:nvSpPr>
          <p:cNvPr id="586" name="AutoShape 15"/>
          <p:cNvSpPr/>
          <p:nvPr/>
        </p:nvSpPr>
        <p:spPr>
          <a:xfrm>
            <a:off x="2473360" y="3948965"/>
            <a:ext cx="418" cy="197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587" name="AutoShape 16"/>
          <p:cNvSpPr/>
          <p:nvPr/>
        </p:nvSpPr>
        <p:spPr>
          <a:xfrm>
            <a:off x="2473414" y="4875210"/>
            <a:ext cx="409" cy="205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a:solidFill>
              <a:srgbClr val="000000"/>
            </a:solidFill>
            <a:miter/>
          </a:ln>
        </p:spPr>
        <p:txBody>
          <a:bodyPr/>
          <a:lstStyle/>
          <a:p>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 name="Rectangle 2"/>
          <p:cNvGrpSpPr/>
          <p:nvPr/>
        </p:nvGrpSpPr>
        <p:grpSpPr>
          <a:xfrm>
            <a:off x="689861" y="5362347"/>
            <a:ext cx="10723655" cy="648073"/>
            <a:chOff x="0" y="0"/>
            <a:chExt cx="10723653" cy="648072"/>
          </a:xfrm>
        </p:grpSpPr>
        <p:sp>
          <p:nvSpPr>
            <p:cNvPr id="589" name="Rectangle"/>
            <p:cNvSpPr/>
            <p:nvPr/>
          </p:nvSpPr>
          <p:spPr>
            <a:xfrm>
              <a:off x="-1" y="-1"/>
              <a:ext cx="10723655" cy="648074"/>
            </a:xfrm>
            <a:prstGeom prst="rect">
              <a:avLst/>
            </a:prstGeom>
            <a:solidFill>
              <a:srgbClr val="FFFCC2"/>
            </a:solidFill>
            <a:ln w="25400" cap="flat">
              <a:solidFill>
                <a:srgbClr val="000000"/>
              </a:solidFill>
              <a:prstDash val="solid"/>
              <a:round/>
              <a:tailEnd type="triangle" w="med" len="med"/>
            </a:ln>
            <a:effectLst/>
          </p:spPr>
          <p:txBody>
            <a:bodyPr wrap="square" lIns="45719" tIns="45719" rIns="45719" bIns="45719" numCol="1" anchor="ctr">
              <a:noAutofit/>
            </a:bodyPr>
            <a:lstStyle/>
            <a:p>
              <a:pPr algn="ctr"/>
              <a:endParaRPr/>
            </a:p>
          </p:txBody>
        </p:sp>
        <p:sp>
          <p:nvSpPr>
            <p:cNvPr id="590" name="How good are your Database and Data Integration skills?"/>
            <p:cNvSpPr txBox="1"/>
            <p:nvPr/>
          </p:nvSpPr>
          <p:spPr>
            <a:xfrm>
              <a:off x="2084311" y="119685"/>
              <a:ext cx="6555031" cy="4087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lgn="ctr">
                <a:defRPr sz="2000"/>
              </a:lvl1pPr>
            </a:lstStyle>
            <a:p>
              <a:r>
                <a:t>How good are your Database and Data Integration skills?</a:t>
              </a:r>
            </a:p>
          </p:txBody>
        </p:sp>
      </p:grpSp>
      <p:sp>
        <p:nvSpPr>
          <p:cNvPr id="592" name="Rectangle 2"/>
          <p:cNvSpPr txBox="1">
            <a:spLocks noGrp="1"/>
          </p:cNvSpPr>
          <p:nvPr>
            <p:ph type="title"/>
          </p:nvPr>
        </p:nvSpPr>
        <p:spPr>
          <a:xfrm>
            <a:off x="838200" y="365125"/>
            <a:ext cx="10515600" cy="813661"/>
          </a:xfrm>
          <a:prstGeom prst="rect">
            <a:avLst/>
          </a:prstGeom>
        </p:spPr>
        <p:txBody>
          <a:bodyPr/>
          <a:lstStyle>
            <a:lvl1pPr>
              <a:defRPr sz="4200"/>
            </a:lvl1pPr>
          </a:lstStyle>
          <a:p>
            <a:r>
              <a:t>Phase 2 – Data Understanding</a:t>
            </a:r>
          </a:p>
        </p:txBody>
      </p:sp>
      <p:sp>
        <p:nvSpPr>
          <p:cNvPr id="593" name="Rectangle 3"/>
          <p:cNvSpPr txBox="1">
            <a:spLocks noGrp="1"/>
          </p:cNvSpPr>
          <p:nvPr>
            <p:ph type="body" idx="1"/>
          </p:nvPr>
        </p:nvSpPr>
        <p:spPr>
          <a:xfrm>
            <a:off x="897915" y="1390925"/>
            <a:ext cx="10515601" cy="3593592"/>
          </a:xfrm>
          <a:prstGeom prst="rect">
            <a:avLst/>
          </a:prstGeom>
        </p:spPr>
        <p:txBody>
          <a:bodyPr/>
          <a:lstStyle/>
          <a:p>
            <a:pPr>
              <a:lnSpc>
                <a:spcPct val="96000"/>
              </a:lnSpc>
              <a:defRPr sz="1900" b="1"/>
            </a:pPr>
            <a:r>
              <a:t>Collect data</a:t>
            </a:r>
          </a:p>
          <a:p>
            <a:pPr lvl="1">
              <a:lnSpc>
                <a:spcPct val="96000"/>
              </a:lnSpc>
              <a:spcBef>
                <a:spcPts val="500"/>
              </a:spcBef>
              <a:defRPr sz="1900"/>
            </a:pPr>
            <a:r>
              <a:t>List the datasets acquired (locations, methods used to acquire, problems encountered, and solutions achieved).</a:t>
            </a:r>
          </a:p>
          <a:p>
            <a:pPr>
              <a:lnSpc>
                <a:spcPct val="96000"/>
              </a:lnSpc>
              <a:defRPr sz="1900" b="1"/>
            </a:pPr>
            <a:r>
              <a:t>Describe data</a:t>
            </a:r>
          </a:p>
          <a:p>
            <a:pPr lvl="1">
              <a:lnSpc>
                <a:spcPct val="96000"/>
              </a:lnSpc>
              <a:spcBef>
                <a:spcPts val="500"/>
              </a:spcBef>
              <a:defRPr sz="1900"/>
            </a:pPr>
            <a:r>
              <a:t>Check data volume and examine its gross properties.</a:t>
            </a:r>
          </a:p>
          <a:p>
            <a:pPr lvl="1">
              <a:lnSpc>
                <a:spcPct val="96000"/>
              </a:lnSpc>
              <a:spcBef>
                <a:spcPts val="500"/>
              </a:spcBef>
              <a:defRPr sz="1900"/>
            </a:pPr>
            <a:r>
              <a:t>Accessibility and availability of attributes. Attribute types, range, correlations, the identities.</a:t>
            </a:r>
          </a:p>
          <a:p>
            <a:pPr lvl="1">
              <a:lnSpc>
                <a:spcPct val="96000"/>
              </a:lnSpc>
              <a:spcBef>
                <a:spcPts val="500"/>
              </a:spcBef>
              <a:defRPr sz="1900"/>
            </a:pPr>
            <a:r>
              <a:t>Understand the meaning of each attribute and attribute value in business terms.</a:t>
            </a:r>
          </a:p>
          <a:p>
            <a:pPr lvl="1">
              <a:lnSpc>
                <a:spcPct val="96000"/>
              </a:lnSpc>
              <a:spcBef>
                <a:spcPts val="500"/>
              </a:spcBef>
              <a:defRPr sz="1900"/>
            </a:pPr>
            <a:r>
              <a:t>For each attribute, compute basic statistics (e.g., distribution, average, max, min, standard deviation, variance, mode, skewness).</a:t>
            </a:r>
          </a:p>
        </p:txBody>
      </p:sp>
      <p:sp>
        <p:nvSpPr>
          <p:cNvPr id="594"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65</a:t>
            </a:fld>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2"/>
          <p:cNvSpPr txBox="1">
            <a:spLocks noGrp="1"/>
          </p:cNvSpPr>
          <p:nvPr>
            <p:ph type="title"/>
          </p:nvPr>
        </p:nvSpPr>
        <p:spPr>
          <a:xfrm>
            <a:off x="520699" y="104626"/>
            <a:ext cx="10178323" cy="1492132"/>
          </a:xfrm>
          <a:prstGeom prst="rect">
            <a:avLst/>
          </a:prstGeom>
        </p:spPr>
        <p:txBody>
          <a:bodyPr/>
          <a:lstStyle>
            <a:lvl1pPr>
              <a:defRPr sz="4200"/>
            </a:lvl1pPr>
          </a:lstStyle>
          <a:p>
            <a:r>
              <a:t>Phase 2 – Data Understanding</a:t>
            </a:r>
          </a:p>
        </p:txBody>
      </p:sp>
      <p:sp>
        <p:nvSpPr>
          <p:cNvPr id="597" name="Rectangle 3"/>
          <p:cNvSpPr txBox="1">
            <a:spLocks noGrp="1"/>
          </p:cNvSpPr>
          <p:nvPr>
            <p:ph type="body" idx="1"/>
          </p:nvPr>
        </p:nvSpPr>
        <p:spPr>
          <a:xfrm>
            <a:off x="520699" y="1418365"/>
            <a:ext cx="10909301" cy="4728436"/>
          </a:xfrm>
          <a:prstGeom prst="rect">
            <a:avLst/>
          </a:prstGeom>
        </p:spPr>
        <p:txBody>
          <a:bodyPr/>
          <a:lstStyle/>
          <a:p>
            <a:pPr>
              <a:lnSpc>
                <a:spcPct val="96000"/>
              </a:lnSpc>
              <a:defRPr sz="1900" b="1"/>
            </a:pPr>
            <a:r>
              <a:t>Explore data</a:t>
            </a:r>
          </a:p>
          <a:p>
            <a:pPr lvl="1">
              <a:lnSpc>
                <a:spcPct val="96000"/>
              </a:lnSpc>
              <a:spcBef>
                <a:spcPts val="500"/>
              </a:spcBef>
              <a:defRPr sz="1900"/>
            </a:pPr>
            <a:r>
              <a:t>Analyse properties of attractive attributes in detail.</a:t>
            </a:r>
          </a:p>
          <a:p>
            <a:pPr marL="1143000" lvl="2" indent="-228600">
              <a:lnSpc>
                <a:spcPct val="96000"/>
              </a:lnSpc>
              <a:spcBef>
                <a:spcPts val="500"/>
              </a:spcBef>
              <a:defRPr sz="2000"/>
            </a:pPr>
            <a:r>
              <a:t>Distribution, relations between pairs or small numbers of attributes, properties of significant sub-populations, simple statistical analyses.</a:t>
            </a:r>
          </a:p>
          <a:p>
            <a:pPr>
              <a:lnSpc>
                <a:spcPct val="96000"/>
              </a:lnSpc>
              <a:defRPr sz="1900" b="1"/>
            </a:pPr>
            <a:r>
              <a:t>Verify data quality</a:t>
            </a:r>
          </a:p>
          <a:p>
            <a:pPr lvl="1">
              <a:lnSpc>
                <a:spcPct val="96000"/>
              </a:lnSpc>
              <a:spcBef>
                <a:spcPts val="500"/>
              </a:spcBef>
              <a:defRPr sz="1900"/>
            </a:pPr>
            <a:r>
              <a:t>Identify particular values and catalogue their meaning.</a:t>
            </a:r>
          </a:p>
          <a:p>
            <a:pPr lvl="1">
              <a:lnSpc>
                <a:spcPct val="96000"/>
              </a:lnSpc>
              <a:spcBef>
                <a:spcPts val="500"/>
              </a:spcBef>
              <a:defRPr sz="1900"/>
            </a:pPr>
            <a:r>
              <a:t>Does it cover all the cases required? Does it contain errors, and how common are they?</a:t>
            </a:r>
          </a:p>
          <a:p>
            <a:pPr lvl="1">
              <a:lnSpc>
                <a:spcPct val="96000"/>
              </a:lnSpc>
              <a:spcBef>
                <a:spcPts val="500"/>
              </a:spcBef>
              <a:defRPr sz="1900"/>
            </a:pPr>
            <a:r>
              <a:t>Identify missing attributes and blank fields, which means missing data.</a:t>
            </a:r>
          </a:p>
          <a:p>
            <a:pPr lvl="1">
              <a:lnSpc>
                <a:spcPct val="96000"/>
              </a:lnSpc>
              <a:spcBef>
                <a:spcPts val="500"/>
              </a:spcBef>
              <a:defRPr sz="1900"/>
            </a:pPr>
            <a:r>
              <a:t>Do the meanings of attributes and contained values fit together?</a:t>
            </a:r>
          </a:p>
          <a:p>
            <a:pPr lvl="1">
              <a:lnSpc>
                <a:spcPct val="96000"/>
              </a:lnSpc>
              <a:spcBef>
                <a:spcPts val="500"/>
              </a:spcBef>
              <a:defRPr sz="1900"/>
            </a:pPr>
            <a:r>
              <a:t>Check the spelling of values (e.g., same value but sometimes beginning with a lowercase letter, sometimes with an uppercase letter).</a:t>
            </a:r>
          </a:p>
          <a:p>
            <a:pPr lvl="1">
              <a:lnSpc>
                <a:spcPct val="96000"/>
              </a:lnSpc>
              <a:spcBef>
                <a:spcPts val="500"/>
              </a:spcBef>
              <a:defRPr sz="1900"/>
            </a:pPr>
            <a:r>
              <a:t>Check for plausibility of values (e.g. all fields have the same or nearly the same values).</a:t>
            </a:r>
          </a:p>
        </p:txBody>
      </p:sp>
      <p:sp>
        <p:nvSpPr>
          <p:cNvPr id="598"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66</a:t>
            </a:fld>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itle 1"/>
          <p:cNvSpPr txBox="1">
            <a:spLocks noGrp="1"/>
          </p:cNvSpPr>
          <p:nvPr>
            <p:ph type="title"/>
          </p:nvPr>
        </p:nvSpPr>
        <p:spPr>
          <a:xfrm>
            <a:off x="527279" y="223360"/>
            <a:ext cx="10178323" cy="1126402"/>
          </a:xfrm>
          <a:prstGeom prst="rect">
            <a:avLst/>
          </a:prstGeom>
        </p:spPr>
        <p:txBody>
          <a:bodyPr/>
          <a:lstStyle>
            <a:lvl1pPr defTabSz="886968">
              <a:defRPr sz="4074"/>
            </a:lvl1pPr>
          </a:lstStyle>
          <a:p>
            <a:r>
              <a:t>Where does the data scientist's time go?</a:t>
            </a:r>
          </a:p>
        </p:txBody>
      </p:sp>
      <p:sp>
        <p:nvSpPr>
          <p:cNvPr id="601" name="Content Placeholder 2"/>
          <p:cNvSpPr txBox="1">
            <a:spLocks noGrp="1"/>
          </p:cNvSpPr>
          <p:nvPr>
            <p:ph type="body" sz="half" idx="1"/>
          </p:nvPr>
        </p:nvSpPr>
        <p:spPr>
          <a:xfrm>
            <a:off x="527278" y="1636632"/>
            <a:ext cx="5836453" cy="4011134"/>
          </a:xfrm>
          <a:prstGeom prst="rect">
            <a:avLst/>
          </a:prstGeom>
        </p:spPr>
        <p:txBody>
          <a:bodyPr/>
          <a:lstStyle/>
          <a:p>
            <a:pPr marL="0" indent="0">
              <a:lnSpc>
                <a:spcPct val="110000"/>
              </a:lnSpc>
              <a:buSzTx/>
              <a:buNone/>
              <a:defRPr sz="2000"/>
            </a:pPr>
            <a:r>
              <a:rPr dirty="0"/>
              <a:t>There are two complicated and time-consuming parts to any project</a:t>
            </a:r>
          </a:p>
          <a:p>
            <a:pPr marL="0" indent="0">
              <a:lnSpc>
                <a:spcPct val="110000"/>
              </a:lnSpc>
              <a:buSzTx/>
              <a:buNone/>
              <a:defRPr sz="2000"/>
            </a:pPr>
            <a:r>
              <a:rPr dirty="0"/>
              <a:t>Defining and preparing the data</a:t>
            </a:r>
          </a:p>
          <a:p>
            <a:pPr marL="1064136" lvl="1" indent="-609584">
              <a:lnSpc>
                <a:spcPct val="110000"/>
              </a:lnSpc>
              <a:spcBef>
                <a:spcPts val="500"/>
              </a:spcBef>
              <a:defRPr sz="2000"/>
            </a:pPr>
            <a:r>
              <a:rPr dirty="0"/>
              <a:t>This is way, way harder than you think</a:t>
            </a:r>
          </a:p>
          <a:p>
            <a:pPr marL="1064136" lvl="1" indent="-609584">
              <a:lnSpc>
                <a:spcPct val="110000"/>
              </a:lnSpc>
              <a:spcBef>
                <a:spcPts val="500"/>
              </a:spcBef>
              <a:defRPr sz="2000"/>
            </a:pPr>
            <a:r>
              <a:rPr dirty="0"/>
              <a:t>It does take a long time</a:t>
            </a:r>
          </a:p>
          <a:p>
            <a:pPr marL="1521336" lvl="2" indent="-609584">
              <a:lnSpc>
                <a:spcPct val="110000"/>
              </a:lnSpc>
              <a:spcBef>
                <a:spcPts val="500"/>
              </a:spcBef>
              <a:defRPr sz="2000"/>
            </a:pPr>
            <a:r>
              <a:rPr dirty="0"/>
              <a:t>Even with ‘small’ data</a:t>
            </a:r>
            <a:endParaRPr sz="2400" dirty="0"/>
          </a:p>
          <a:p>
            <a:pPr marL="1064136" lvl="1" indent="-609584">
              <a:lnSpc>
                <a:spcPct val="110000"/>
              </a:lnSpc>
              <a:spcBef>
                <a:spcPts val="500"/>
              </a:spcBef>
              <a:defRPr sz="2000"/>
            </a:pPr>
            <a:r>
              <a:rPr dirty="0"/>
              <a:t>Lots of politics </a:t>
            </a:r>
          </a:p>
          <a:p>
            <a:pPr marL="1064136" lvl="1" indent="-609584">
              <a:lnSpc>
                <a:spcPct val="110000"/>
              </a:lnSpc>
              <a:spcBef>
                <a:spcPts val="500"/>
              </a:spcBef>
              <a:defRPr sz="2000"/>
            </a:pPr>
            <a:r>
              <a:rPr dirty="0"/>
              <a:t>Data is never clean</a:t>
            </a:r>
          </a:p>
          <a:p>
            <a:pPr marL="1064136" lvl="1" indent="-609584">
              <a:lnSpc>
                <a:spcPct val="110000"/>
              </a:lnSpc>
              <a:spcBef>
                <a:spcPts val="500"/>
              </a:spcBef>
              <a:defRPr sz="2000"/>
            </a:pPr>
            <a:r>
              <a:rPr dirty="0"/>
              <a:t>Data is never easy to integrate</a:t>
            </a:r>
          </a:p>
          <a:p>
            <a:pPr marL="1064136" lvl="1" indent="-609584">
              <a:lnSpc>
                <a:spcPct val="110000"/>
              </a:lnSpc>
              <a:spcBef>
                <a:spcPts val="500"/>
              </a:spcBef>
              <a:defRPr sz="2000"/>
            </a:pPr>
            <a:r>
              <a:rPr dirty="0"/>
              <a:t>Data keeps changing</a:t>
            </a:r>
          </a:p>
        </p:txBody>
      </p:sp>
      <p:sp>
        <p:nvSpPr>
          <p:cNvPr id="602"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67</a:t>
            </a:fld>
            <a:endParaRPr/>
          </a:p>
        </p:txBody>
      </p:sp>
      <p:pic>
        <p:nvPicPr>
          <p:cNvPr id="603" name="Picture 5" descr="Picture 5"/>
          <p:cNvPicPr>
            <a:picLocks noChangeAspect="1"/>
          </p:cNvPicPr>
          <p:nvPr/>
        </p:nvPicPr>
        <p:blipFill>
          <a:blip r:embed="rId2"/>
          <a:stretch>
            <a:fillRect/>
          </a:stretch>
        </p:blipFill>
        <p:spPr>
          <a:xfrm>
            <a:off x="6659405" y="1636632"/>
            <a:ext cx="5068070" cy="3295247"/>
          </a:xfrm>
          <a:prstGeom prst="rect">
            <a:avLst/>
          </a:prstGeom>
          <a:ln>
            <a:solidFill>
              <a:srgbClr val="000000"/>
            </a:solidFill>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Rectangle 2"/>
          <p:cNvSpPr txBox="1">
            <a:spLocks noGrp="1"/>
          </p:cNvSpPr>
          <p:nvPr>
            <p:ph type="title"/>
          </p:nvPr>
        </p:nvSpPr>
        <p:spPr>
          <a:xfrm>
            <a:off x="609600" y="225428"/>
            <a:ext cx="10515600" cy="660702"/>
          </a:xfrm>
          <a:prstGeom prst="rect">
            <a:avLst/>
          </a:prstGeom>
        </p:spPr>
        <p:txBody>
          <a:bodyPr/>
          <a:lstStyle>
            <a:lvl1pPr defTabSz="859536">
              <a:defRPr sz="3666"/>
            </a:lvl1pPr>
          </a:lstStyle>
          <a:p>
            <a:r>
              <a:t>Phase 3 – Data Preparation</a:t>
            </a:r>
          </a:p>
        </p:txBody>
      </p:sp>
      <p:sp>
        <p:nvSpPr>
          <p:cNvPr id="606" name="Rectangle 3"/>
          <p:cNvSpPr txBox="1">
            <a:spLocks noGrp="1"/>
          </p:cNvSpPr>
          <p:nvPr>
            <p:ph type="body" sz="half" idx="1"/>
          </p:nvPr>
        </p:nvSpPr>
        <p:spPr>
          <a:xfrm>
            <a:off x="4192956" y="2338862"/>
            <a:ext cx="7663685" cy="3867471"/>
          </a:xfrm>
          <a:prstGeom prst="rect">
            <a:avLst/>
          </a:prstGeom>
        </p:spPr>
        <p:txBody>
          <a:bodyPr/>
          <a:lstStyle/>
          <a:p>
            <a:pPr>
              <a:lnSpc>
                <a:spcPct val="96000"/>
              </a:lnSpc>
              <a:buSzTx/>
              <a:buNone/>
              <a:defRPr sz="2000"/>
            </a:pPr>
            <a:r>
              <a:t>Data preparation:</a:t>
            </a:r>
            <a:endParaRPr sz="2100"/>
          </a:p>
          <a:p>
            <a:pPr lvl="1">
              <a:lnSpc>
                <a:spcPct val="96000"/>
              </a:lnSpc>
              <a:spcBef>
                <a:spcPts val="500"/>
              </a:spcBef>
              <a:defRPr sz="1400"/>
            </a:pPr>
            <a:r>
              <a:t>Collection</a:t>
            </a:r>
            <a:endParaRPr sz="2100"/>
          </a:p>
          <a:p>
            <a:pPr lvl="1">
              <a:lnSpc>
                <a:spcPct val="96000"/>
              </a:lnSpc>
              <a:spcBef>
                <a:spcPts val="500"/>
              </a:spcBef>
              <a:defRPr sz="1400"/>
            </a:pPr>
            <a:r>
              <a:t>Assessment</a:t>
            </a:r>
            <a:endParaRPr sz="2100"/>
          </a:p>
          <a:p>
            <a:pPr lvl="1">
              <a:lnSpc>
                <a:spcPct val="96000"/>
              </a:lnSpc>
              <a:spcBef>
                <a:spcPts val="500"/>
              </a:spcBef>
              <a:defRPr sz="1400"/>
            </a:pPr>
            <a:r>
              <a:t>Consolidation and Cleaning</a:t>
            </a:r>
            <a:endParaRPr sz="2100"/>
          </a:p>
          <a:p>
            <a:pPr marL="1143000" lvl="2" indent="-228600">
              <a:lnSpc>
                <a:spcPct val="96000"/>
              </a:lnSpc>
              <a:spcBef>
                <a:spcPts val="500"/>
              </a:spcBef>
              <a:defRPr sz="1400"/>
            </a:pPr>
            <a:r>
              <a:t>Table links, aggregation level, missing values, etc.</a:t>
            </a:r>
            <a:endParaRPr sz="1800"/>
          </a:p>
          <a:p>
            <a:pPr lvl="1">
              <a:lnSpc>
                <a:spcPct val="96000"/>
              </a:lnSpc>
              <a:spcBef>
                <a:spcPts val="500"/>
              </a:spcBef>
              <a:defRPr sz="1400"/>
            </a:pPr>
            <a:r>
              <a:t>Data selection</a:t>
            </a:r>
            <a:endParaRPr sz="2100"/>
          </a:p>
          <a:p>
            <a:pPr marL="1143000" lvl="2" indent="-228600">
              <a:lnSpc>
                <a:spcPct val="96000"/>
              </a:lnSpc>
              <a:spcBef>
                <a:spcPts val="500"/>
              </a:spcBef>
              <a:defRPr sz="1400"/>
            </a:pPr>
            <a:r>
              <a:t>Active role in ignoring non-contributory data? Outliers? Use of samples, Visualization tools</a:t>
            </a:r>
            <a:endParaRPr sz="1800"/>
          </a:p>
          <a:p>
            <a:pPr lvl="1">
              <a:lnSpc>
                <a:spcPct val="96000"/>
              </a:lnSpc>
              <a:spcBef>
                <a:spcPts val="500"/>
              </a:spcBef>
              <a:defRPr sz="1400"/>
            </a:pPr>
            <a:r>
              <a:t>Transformations - create new variables</a:t>
            </a:r>
            <a:endParaRPr sz="2100"/>
          </a:p>
          <a:p>
            <a:pPr>
              <a:lnSpc>
                <a:spcPct val="96000"/>
              </a:lnSpc>
              <a:defRPr sz="1500"/>
            </a:pPr>
            <a:r>
              <a:t>Covers all activities to construct the final dataset from the initial raw data. Data preparation tasks are likely to be performed multiple times and not in any prescribed order. Tasks include table, record, and attribute selection as well as transformation and cleaning of data for modeling tools.</a:t>
            </a:r>
          </a:p>
        </p:txBody>
      </p:sp>
      <p:sp>
        <p:nvSpPr>
          <p:cNvPr id="607"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68</a:t>
            </a:fld>
            <a:endParaRPr/>
          </a:p>
        </p:txBody>
      </p:sp>
      <p:grpSp>
        <p:nvGrpSpPr>
          <p:cNvPr id="610" name="AutoShape 10"/>
          <p:cNvGrpSpPr/>
          <p:nvPr/>
        </p:nvGrpSpPr>
        <p:grpSpPr>
          <a:xfrm>
            <a:off x="511908" y="1125538"/>
            <a:ext cx="2188310" cy="762001"/>
            <a:chOff x="0" y="0"/>
            <a:chExt cx="2188308" cy="762000"/>
          </a:xfrm>
        </p:grpSpPr>
        <p:sp>
          <p:nvSpPr>
            <p:cNvPr id="608" name="Shape"/>
            <p:cNvSpPr/>
            <p:nvPr/>
          </p:nvSpPr>
          <p:spPr>
            <a:xfrm>
              <a:off x="-1" y="0"/>
              <a:ext cx="2188310"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83" y="0"/>
                  </a:lnTo>
                  <a:lnTo>
                    <a:pt x="21600" y="10800"/>
                  </a:lnTo>
                  <a:lnTo>
                    <a:pt x="17083" y="21600"/>
                  </a:lnTo>
                  <a:lnTo>
                    <a:pt x="0" y="21600"/>
                  </a:lnTo>
                  <a:close/>
                </a:path>
              </a:pathLst>
            </a:cu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09" name="Business…"/>
            <p:cNvSpPr txBox="1"/>
            <p:nvPr/>
          </p:nvSpPr>
          <p:spPr>
            <a:xfrm>
              <a:off x="56711" y="125849"/>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Business</a:t>
              </a:r>
            </a:p>
            <a:p>
              <a:pPr>
                <a:defRPr sz="1300">
                  <a:solidFill>
                    <a:srgbClr val="FFFFFF"/>
                  </a:solidFill>
                </a:defRPr>
              </a:pPr>
              <a:r>
                <a:t>Understanding</a:t>
              </a:r>
            </a:p>
          </p:txBody>
        </p:sp>
      </p:grpSp>
      <p:grpSp>
        <p:nvGrpSpPr>
          <p:cNvPr id="613" name="AutoShape 11"/>
          <p:cNvGrpSpPr/>
          <p:nvPr/>
        </p:nvGrpSpPr>
        <p:grpSpPr>
          <a:xfrm>
            <a:off x="2252786" y="1125538"/>
            <a:ext cx="2096477" cy="763588"/>
            <a:chOff x="0" y="0"/>
            <a:chExt cx="2096475" cy="763587"/>
          </a:xfrm>
        </p:grpSpPr>
        <p:sp>
          <p:nvSpPr>
            <p:cNvPr id="611"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12" name="Data…"/>
            <p:cNvSpPr txBox="1"/>
            <p:nvPr/>
          </p:nvSpPr>
          <p:spPr>
            <a:xfrm>
              <a:off x="495254" y="126642"/>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Data</a:t>
              </a:r>
            </a:p>
            <a:p>
              <a:pPr>
                <a:defRPr sz="1300">
                  <a:solidFill>
                    <a:srgbClr val="FFFFFF"/>
                  </a:solidFill>
                </a:defRPr>
              </a:pPr>
              <a:r>
                <a:t>Understanding</a:t>
              </a:r>
            </a:p>
          </p:txBody>
        </p:sp>
      </p:grpSp>
      <p:grpSp>
        <p:nvGrpSpPr>
          <p:cNvPr id="616" name="AutoShape 12"/>
          <p:cNvGrpSpPr/>
          <p:nvPr/>
        </p:nvGrpSpPr>
        <p:grpSpPr>
          <a:xfrm>
            <a:off x="3901833" y="1125538"/>
            <a:ext cx="2096477" cy="763588"/>
            <a:chOff x="0" y="0"/>
            <a:chExt cx="2096475" cy="763587"/>
          </a:xfrm>
        </p:grpSpPr>
        <p:sp>
          <p:nvSpPr>
            <p:cNvPr id="614"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15" name="Data…"/>
            <p:cNvSpPr txBox="1"/>
            <p:nvPr/>
          </p:nvSpPr>
          <p:spPr>
            <a:xfrm>
              <a:off x="495254" y="126642"/>
              <a:ext cx="1199507"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     Data</a:t>
              </a:r>
            </a:p>
            <a:p>
              <a:pPr>
                <a:defRPr sz="1300">
                  <a:solidFill>
                    <a:srgbClr val="FFFFFF"/>
                  </a:solidFill>
                </a:defRPr>
              </a:pPr>
              <a:r>
                <a:t>     Preparation</a:t>
              </a:r>
            </a:p>
          </p:txBody>
        </p:sp>
      </p:grpSp>
      <p:grpSp>
        <p:nvGrpSpPr>
          <p:cNvPr id="619" name="AutoShape 13"/>
          <p:cNvGrpSpPr/>
          <p:nvPr/>
        </p:nvGrpSpPr>
        <p:grpSpPr>
          <a:xfrm>
            <a:off x="5548922" y="1125538"/>
            <a:ext cx="2096478" cy="763588"/>
            <a:chOff x="0" y="0"/>
            <a:chExt cx="2096477" cy="763587"/>
          </a:xfrm>
        </p:grpSpPr>
        <p:sp>
          <p:nvSpPr>
            <p:cNvPr id="617" name="Chevron"/>
            <p:cNvSpPr/>
            <p:nvPr/>
          </p:nvSpPr>
          <p:spPr>
            <a:xfrm>
              <a:off x="0" y="0"/>
              <a:ext cx="2096478"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18" name="Modeling"/>
            <p:cNvSpPr txBox="1"/>
            <p:nvPr/>
          </p:nvSpPr>
          <p:spPr>
            <a:xfrm>
              <a:off x="495254" y="228242"/>
              <a:ext cx="101594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Modeling</a:t>
              </a:r>
            </a:p>
          </p:txBody>
        </p:sp>
      </p:grpSp>
      <p:grpSp>
        <p:nvGrpSpPr>
          <p:cNvPr id="622" name="AutoShape 14"/>
          <p:cNvGrpSpPr/>
          <p:nvPr/>
        </p:nvGrpSpPr>
        <p:grpSpPr>
          <a:xfrm>
            <a:off x="8845063" y="1125538"/>
            <a:ext cx="2096477" cy="763588"/>
            <a:chOff x="0" y="0"/>
            <a:chExt cx="2096475" cy="763587"/>
          </a:xfrm>
        </p:grpSpPr>
        <p:sp>
          <p:nvSpPr>
            <p:cNvPr id="620"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21" name="Deployment"/>
            <p:cNvSpPr txBox="1"/>
            <p:nvPr/>
          </p:nvSpPr>
          <p:spPr>
            <a:xfrm>
              <a:off x="495254" y="228242"/>
              <a:ext cx="122691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Deployment</a:t>
              </a:r>
            </a:p>
          </p:txBody>
        </p:sp>
      </p:grpSp>
      <p:grpSp>
        <p:nvGrpSpPr>
          <p:cNvPr id="625" name="AutoShape 15"/>
          <p:cNvGrpSpPr/>
          <p:nvPr/>
        </p:nvGrpSpPr>
        <p:grpSpPr>
          <a:xfrm>
            <a:off x="7197969" y="1125538"/>
            <a:ext cx="2096479" cy="763588"/>
            <a:chOff x="0" y="0"/>
            <a:chExt cx="2096477" cy="763587"/>
          </a:xfrm>
        </p:grpSpPr>
        <p:sp>
          <p:nvSpPr>
            <p:cNvPr id="623" name="Chevron"/>
            <p:cNvSpPr/>
            <p:nvPr/>
          </p:nvSpPr>
          <p:spPr>
            <a:xfrm>
              <a:off x="0" y="0"/>
              <a:ext cx="2096478"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24" name="Evaluation"/>
            <p:cNvSpPr txBox="1"/>
            <p:nvPr/>
          </p:nvSpPr>
          <p:spPr>
            <a:xfrm>
              <a:off x="495254" y="228242"/>
              <a:ext cx="111695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Evaluation</a:t>
              </a:r>
            </a:p>
          </p:txBody>
        </p:sp>
      </p:grpSp>
      <p:grpSp>
        <p:nvGrpSpPr>
          <p:cNvPr id="628" name="AutoShape 21"/>
          <p:cNvGrpSpPr/>
          <p:nvPr/>
        </p:nvGrpSpPr>
        <p:grpSpPr>
          <a:xfrm>
            <a:off x="1414586" y="2243140"/>
            <a:ext cx="1850294" cy="719138"/>
            <a:chOff x="0" y="0"/>
            <a:chExt cx="1850293" cy="719137"/>
          </a:xfrm>
        </p:grpSpPr>
        <p:sp>
          <p:nvSpPr>
            <p:cNvPr id="626" name="Rectangle"/>
            <p:cNvSpPr/>
            <p:nvPr/>
          </p:nvSpPr>
          <p:spPr>
            <a:xfrm>
              <a:off x="-1" y="-1"/>
              <a:ext cx="1850295"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27" name="Select…"/>
            <p:cNvSpPr txBox="1"/>
            <p:nvPr/>
          </p:nvSpPr>
          <p:spPr>
            <a:xfrm>
              <a:off x="584468" y="66317"/>
              <a:ext cx="68135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Select</a:t>
              </a:r>
            </a:p>
            <a:p>
              <a:pPr algn="ctr">
                <a:defRPr sz="1600"/>
              </a:pPr>
              <a:r>
                <a:t>Data</a:t>
              </a:r>
            </a:p>
          </p:txBody>
        </p:sp>
      </p:grpSp>
      <p:grpSp>
        <p:nvGrpSpPr>
          <p:cNvPr id="631" name="AutoShape 33"/>
          <p:cNvGrpSpPr/>
          <p:nvPr/>
        </p:nvGrpSpPr>
        <p:grpSpPr>
          <a:xfrm>
            <a:off x="1414586" y="3143249"/>
            <a:ext cx="1850294" cy="719140"/>
            <a:chOff x="0" y="0"/>
            <a:chExt cx="1850293" cy="719139"/>
          </a:xfrm>
        </p:grpSpPr>
        <p:sp>
          <p:nvSpPr>
            <p:cNvPr id="629" name="Rectangle"/>
            <p:cNvSpPr/>
            <p:nvPr/>
          </p:nvSpPr>
          <p:spPr>
            <a:xfrm>
              <a:off x="-1" y="-1"/>
              <a:ext cx="1850295"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30" name="Clean…"/>
            <p:cNvSpPr txBox="1"/>
            <p:nvPr/>
          </p:nvSpPr>
          <p:spPr>
            <a:xfrm>
              <a:off x="601385" y="66318"/>
              <a:ext cx="647523"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Clean</a:t>
              </a:r>
            </a:p>
            <a:p>
              <a:pPr algn="ctr">
                <a:defRPr sz="1600"/>
              </a:pPr>
              <a:r>
                <a:t>Data</a:t>
              </a:r>
            </a:p>
          </p:txBody>
        </p:sp>
      </p:grpSp>
      <p:grpSp>
        <p:nvGrpSpPr>
          <p:cNvPr id="634" name="AutoShape 37"/>
          <p:cNvGrpSpPr/>
          <p:nvPr/>
        </p:nvGrpSpPr>
        <p:grpSpPr>
          <a:xfrm>
            <a:off x="1414586" y="4044948"/>
            <a:ext cx="1850294" cy="719140"/>
            <a:chOff x="0" y="0"/>
            <a:chExt cx="1850293" cy="719139"/>
          </a:xfrm>
        </p:grpSpPr>
        <p:sp>
          <p:nvSpPr>
            <p:cNvPr id="632" name="Rectangle"/>
            <p:cNvSpPr/>
            <p:nvPr/>
          </p:nvSpPr>
          <p:spPr>
            <a:xfrm>
              <a:off x="-1" y="-1"/>
              <a:ext cx="1850295"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33" name="Construct…"/>
            <p:cNvSpPr txBox="1"/>
            <p:nvPr/>
          </p:nvSpPr>
          <p:spPr>
            <a:xfrm>
              <a:off x="432068" y="66318"/>
              <a:ext cx="98615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Construct</a:t>
              </a:r>
            </a:p>
            <a:p>
              <a:pPr algn="ctr">
                <a:defRPr sz="1600"/>
              </a:pPr>
              <a:r>
                <a:t>Data</a:t>
              </a:r>
            </a:p>
          </p:txBody>
        </p:sp>
      </p:grpSp>
      <p:grpSp>
        <p:nvGrpSpPr>
          <p:cNvPr id="637" name="AutoShape 39"/>
          <p:cNvGrpSpPr/>
          <p:nvPr/>
        </p:nvGrpSpPr>
        <p:grpSpPr>
          <a:xfrm>
            <a:off x="1414586" y="4945064"/>
            <a:ext cx="1850294" cy="719138"/>
            <a:chOff x="0" y="0"/>
            <a:chExt cx="1850293" cy="719137"/>
          </a:xfrm>
        </p:grpSpPr>
        <p:sp>
          <p:nvSpPr>
            <p:cNvPr id="635" name="Rectangle"/>
            <p:cNvSpPr/>
            <p:nvPr/>
          </p:nvSpPr>
          <p:spPr>
            <a:xfrm>
              <a:off x="-1" y="-1"/>
              <a:ext cx="1850295"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36" name="Integrate…"/>
            <p:cNvSpPr txBox="1"/>
            <p:nvPr/>
          </p:nvSpPr>
          <p:spPr>
            <a:xfrm>
              <a:off x="465803" y="66317"/>
              <a:ext cx="91868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Integrate</a:t>
              </a:r>
            </a:p>
            <a:p>
              <a:pPr algn="ctr">
                <a:defRPr sz="1600"/>
              </a:pPr>
              <a:r>
                <a:t>Data</a:t>
              </a:r>
            </a:p>
          </p:txBody>
        </p:sp>
      </p:grpSp>
      <p:sp>
        <p:nvSpPr>
          <p:cNvPr id="646" name="AutoShape 41"/>
          <p:cNvSpPr/>
          <p:nvPr/>
        </p:nvSpPr>
        <p:spPr>
          <a:xfrm>
            <a:off x="2339340" y="1506220"/>
            <a:ext cx="1992630" cy="17145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734" y="0"/>
                </a:lnTo>
                <a:lnTo>
                  <a:pt x="12734" y="21600"/>
                </a:lnTo>
                <a:lnTo>
                  <a:pt x="0" y="21600"/>
                </a:lnTo>
                <a:lnTo>
                  <a:pt x="0" y="18400"/>
                </a:lnTo>
              </a:path>
            </a:pathLst>
          </a:custGeom>
          <a:ln>
            <a:solidFill>
              <a:srgbClr val="000000"/>
            </a:solidFill>
            <a:miter/>
          </a:ln>
        </p:spPr>
        <p:txBody>
          <a:bodyPr/>
          <a:lstStyle/>
          <a:p>
            <a:endParaRPr/>
          </a:p>
        </p:txBody>
      </p:sp>
      <p:sp>
        <p:nvSpPr>
          <p:cNvPr id="647" name="AutoShape 42"/>
          <p:cNvSpPr/>
          <p:nvPr/>
        </p:nvSpPr>
        <p:spPr>
          <a:xfrm>
            <a:off x="2339732" y="2967040"/>
            <a:ext cx="1" cy="1714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7200"/>
                  <a:pt x="21600" y="14400"/>
                  <a:pt x="21600" y="21600"/>
                </a:cubicBezTo>
              </a:path>
            </a:pathLst>
          </a:custGeom>
          <a:ln>
            <a:solidFill>
              <a:srgbClr val="000000"/>
            </a:solidFill>
            <a:miter/>
          </a:ln>
        </p:spPr>
        <p:txBody>
          <a:bodyPr/>
          <a:lstStyle/>
          <a:p>
            <a:endParaRPr/>
          </a:p>
        </p:txBody>
      </p:sp>
      <p:sp>
        <p:nvSpPr>
          <p:cNvPr id="648" name="AutoShape 43"/>
          <p:cNvSpPr/>
          <p:nvPr/>
        </p:nvSpPr>
        <p:spPr>
          <a:xfrm>
            <a:off x="2339732" y="3867149"/>
            <a:ext cx="1" cy="173038"/>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a:solidFill>
              <a:srgbClr val="000000"/>
            </a:solidFill>
            <a:miter/>
          </a:ln>
        </p:spPr>
        <p:txBody>
          <a:bodyPr/>
          <a:lstStyle/>
          <a:p>
            <a:endParaRPr/>
          </a:p>
        </p:txBody>
      </p:sp>
      <p:sp>
        <p:nvSpPr>
          <p:cNvPr id="649" name="AutoShape 44"/>
          <p:cNvSpPr/>
          <p:nvPr/>
        </p:nvSpPr>
        <p:spPr>
          <a:xfrm>
            <a:off x="2339732" y="4768848"/>
            <a:ext cx="1" cy="1714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7200"/>
                  <a:pt x="21600" y="14400"/>
                  <a:pt x="0" y="21600"/>
                </a:cubicBezTo>
              </a:path>
            </a:pathLst>
          </a:custGeom>
          <a:ln>
            <a:solidFill>
              <a:srgbClr val="000000"/>
            </a:solidFill>
            <a:miter/>
          </a:ln>
        </p:spPr>
        <p:txBody>
          <a:bodyPr/>
          <a:lstStyle/>
          <a:p>
            <a:endParaRPr/>
          </a:p>
        </p:txBody>
      </p:sp>
      <p:grpSp>
        <p:nvGrpSpPr>
          <p:cNvPr id="644" name="AutoShape 66"/>
          <p:cNvGrpSpPr/>
          <p:nvPr/>
        </p:nvGrpSpPr>
        <p:grpSpPr>
          <a:xfrm>
            <a:off x="1414586" y="5846764"/>
            <a:ext cx="1850294" cy="719138"/>
            <a:chOff x="0" y="0"/>
            <a:chExt cx="1850293" cy="719137"/>
          </a:xfrm>
        </p:grpSpPr>
        <p:sp>
          <p:nvSpPr>
            <p:cNvPr id="642" name="Rectangle"/>
            <p:cNvSpPr/>
            <p:nvPr/>
          </p:nvSpPr>
          <p:spPr>
            <a:xfrm>
              <a:off x="-1" y="-1"/>
              <a:ext cx="1850295"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43" name="Format…"/>
            <p:cNvSpPr txBox="1"/>
            <p:nvPr/>
          </p:nvSpPr>
          <p:spPr>
            <a:xfrm>
              <a:off x="545079" y="66317"/>
              <a:ext cx="760135"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Format</a:t>
              </a:r>
            </a:p>
            <a:p>
              <a:pPr algn="ctr">
                <a:defRPr sz="1600"/>
              </a:pPr>
              <a:r>
                <a:t>Data</a:t>
              </a:r>
            </a:p>
          </p:txBody>
        </p:sp>
      </p:grpSp>
      <p:sp>
        <p:nvSpPr>
          <p:cNvPr id="650" name="AutoShape 69"/>
          <p:cNvSpPr/>
          <p:nvPr/>
        </p:nvSpPr>
        <p:spPr>
          <a:xfrm>
            <a:off x="2339732" y="5668964"/>
            <a:ext cx="1" cy="173039"/>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a:solidFill>
              <a:srgbClr val="000000"/>
            </a:solidFill>
            <a:miter/>
          </a:ln>
        </p:spPr>
        <p:txBody>
          <a:bodyPr/>
          <a:lstStyle/>
          <a:p>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Rectangle 2"/>
          <p:cNvSpPr txBox="1">
            <a:spLocks noGrp="1"/>
          </p:cNvSpPr>
          <p:nvPr>
            <p:ph type="title"/>
          </p:nvPr>
        </p:nvSpPr>
        <p:spPr>
          <a:xfrm>
            <a:off x="838200" y="365125"/>
            <a:ext cx="10515600" cy="519602"/>
          </a:xfrm>
          <a:prstGeom prst="rect">
            <a:avLst/>
          </a:prstGeom>
        </p:spPr>
        <p:txBody>
          <a:bodyPr/>
          <a:lstStyle>
            <a:lvl1pPr>
              <a:defRPr sz="2800"/>
            </a:lvl1pPr>
          </a:lstStyle>
          <a:p>
            <a:r>
              <a:t>Phase 3 – Data Preparation</a:t>
            </a:r>
          </a:p>
        </p:txBody>
      </p:sp>
      <p:sp>
        <p:nvSpPr>
          <p:cNvPr id="653" name="Rectangle 3"/>
          <p:cNvSpPr txBox="1">
            <a:spLocks noGrp="1"/>
          </p:cNvSpPr>
          <p:nvPr>
            <p:ph type="body" idx="1"/>
          </p:nvPr>
        </p:nvSpPr>
        <p:spPr>
          <a:xfrm>
            <a:off x="1006837" y="1027318"/>
            <a:ext cx="10178324" cy="4065884"/>
          </a:xfrm>
          <a:prstGeom prst="rect">
            <a:avLst/>
          </a:prstGeom>
        </p:spPr>
        <p:txBody>
          <a:bodyPr/>
          <a:lstStyle/>
          <a:p>
            <a:pPr>
              <a:lnSpc>
                <a:spcPct val="120000"/>
              </a:lnSpc>
              <a:defRPr sz="1600" b="1"/>
            </a:pPr>
            <a:r>
              <a:t>Select data</a:t>
            </a:r>
          </a:p>
          <a:p>
            <a:pPr lvl="1">
              <a:lnSpc>
                <a:spcPct val="120000"/>
              </a:lnSpc>
              <a:spcBef>
                <a:spcPts val="500"/>
              </a:spcBef>
              <a:defRPr sz="1600"/>
            </a:pPr>
            <a:r>
              <a:t>Reconsider data selection criteria.</a:t>
            </a:r>
          </a:p>
          <a:p>
            <a:pPr lvl="1">
              <a:lnSpc>
                <a:spcPct val="120000"/>
              </a:lnSpc>
              <a:spcBef>
                <a:spcPts val="500"/>
              </a:spcBef>
              <a:defRPr sz="1600"/>
            </a:pPr>
            <a:r>
              <a:t>Decide which dataset will be used.</a:t>
            </a:r>
          </a:p>
          <a:p>
            <a:pPr lvl="1">
              <a:lnSpc>
                <a:spcPct val="120000"/>
              </a:lnSpc>
              <a:spcBef>
                <a:spcPts val="500"/>
              </a:spcBef>
              <a:defRPr sz="1600"/>
            </a:pPr>
            <a:r>
              <a:t>Collect appropriate additional data (internal or external).</a:t>
            </a:r>
          </a:p>
          <a:p>
            <a:pPr lvl="1">
              <a:lnSpc>
                <a:spcPct val="120000"/>
              </a:lnSpc>
              <a:spcBef>
                <a:spcPts val="500"/>
              </a:spcBef>
              <a:defRPr sz="1600"/>
            </a:pPr>
            <a:r>
              <a:t>Consider the use of sampling techniques.</a:t>
            </a:r>
          </a:p>
          <a:p>
            <a:pPr lvl="1">
              <a:lnSpc>
                <a:spcPct val="120000"/>
              </a:lnSpc>
              <a:spcBef>
                <a:spcPts val="500"/>
              </a:spcBef>
              <a:defRPr sz="1600"/>
            </a:pPr>
            <a:r>
              <a:t>Explain why specific data was included or excluded.</a:t>
            </a:r>
          </a:p>
          <a:p>
            <a:pPr>
              <a:lnSpc>
                <a:spcPct val="120000"/>
              </a:lnSpc>
              <a:defRPr sz="1600" b="1"/>
            </a:pPr>
            <a:r>
              <a:t>Clean data</a:t>
            </a:r>
          </a:p>
          <a:p>
            <a:pPr lvl="1">
              <a:lnSpc>
                <a:spcPct val="120000"/>
              </a:lnSpc>
              <a:spcBef>
                <a:spcPts val="500"/>
              </a:spcBef>
              <a:defRPr sz="1600"/>
            </a:pPr>
            <a:r>
              <a:t>Correct, remove, or ignore noise.</a:t>
            </a:r>
          </a:p>
          <a:p>
            <a:pPr lvl="1">
              <a:lnSpc>
                <a:spcPct val="120000"/>
              </a:lnSpc>
              <a:spcBef>
                <a:spcPts val="500"/>
              </a:spcBef>
              <a:defRPr sz="1600"/>
            </a:pPr>
            <a:r>
              <a:t>Decide how to deal with special values and their meaning (99 for marital status).</a:t>
            </a:r>
          </a:p>
          <a:p>
            <a:pPr lvl="1">
              <a:lnSpc>
                <a:spcPct val="120000"/>
              </a:lnSpc>
              <a:spcBef>
                <a:spcPts val="500"/>
              </a:spcBef>
              <a:defRPr sz="1600"/>
            </a:pPr>
            <a:r>
              <a:t>Aggregation level, missing values, etc.</a:t>
            </a:r>
          </a:p>
          <a:p>
            <a:pPr lvl="1">
              <a:lnSpc>
                <a:spcPct val="120000"/>
              </a:lnSpc>
              <a:spcBef>
                <a:spcPts val="500"/>
              </a:spcBef>
              <a:defRPr sz="1600"/>
            </a:pPr>
            <a:r>
              <a:t>Outliers?</a:t>
            </a:r>
          </a:p>
        </p:txBody>
      </p:sp>
      <p:sp>
        <p:nvSpPr>
          <p:cNvPr id="654"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grpSp>
        <p:nvGrpSpPr>
          <p:cNvPr id="657" name="Group 1"/>
          <p:cNvGrpSpPr/>
          <p:nvPr/>
        </p:nvGrpSpPr>
        <p:grpSpPr>
          <a:xfrm>
            <a:off x="630146" y="5235795"/>
            <a:ext cx="10723654" cy="797319"/>
            <a:chOff x="0" y="0"/>
            <a:chExt cx="10723653" cy="797317"/>
          </a:xfrm>
        </p:grpSpPr>
        <p:sp>
          <p:nvSpPr>
            <p:cNvPr id="655" name="Rectangle 4"/>
            <p:cNvSpPr/>
            <p:nvPr/>
          </p:nvSpPr>
          <p:spPr>
            <a:xfrm>
              <a:off x="0" y="0"/>
              <a:ext cx="10723654" cy="797318"/>
            </a:xfrm>
            <a:prstGeom prst="rect">
              <a:avLst/>
            </a:prstGeom>
            <a:solidFill>
              <a:srgbClr val="FFFCC2"/>
            </a:solidFill>
            <a:ln w="25400" cap="flat">
              <a:solidFill>
                <a:srgbClr val="000000"/>
              </a:solidFill>
              <a:prstDash val="solid"/>
              <a:round/>
              <a:tailEnd type="triangle" w="med" len="med"/>
            </a:ln>
            <a:effectLst/>
          </p:spPr>
          <p:txBody>
            <a:bodyPr wrap="square" lIns="45719" tIns="45719" rIns="45719" bIns="45719" numCol="1" anchor="ctr">
              <a:noAutofit/>
            </a:bodyPr>
            <a:lstStyle/>
            <a:p>
              <a:pPr defTabSz="1038976">
                <a:defRPr sz="2400"/>
              </a:pPr>
              <a:endParaRPr/>
            </a:p>
          </p:txBody>
        </p:sp>
        <p:sp>
          <p:nvSpPr>
            <p:cNvPr id="656" name="TextBox 5"/>
            <p:cNvSpPr txBox="1"/>
            <p:nvPr/>
          </p:nvSpPr>
          <p:spPr>
            <a:xfrm>
              <a:off x="545330" y="106270"/>
              <a:ext cx="6960256" cy="574041"/>
            </a:xfrm>
            <a:prstGeom prst="rect">
              <a:avLst/>
            </a:prstGeom>
            <a:solidFill>
              <a:srgbClr val="FFFCC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a:defRPr sz="1600"/>
              </a:pPr>
              <a:r>
                <a:t>How good are your Database and Data Integration skills?</a:t>
              </a:r>
            </a:p>
            <a:p>
              <a:pPr>
                <a:defRPr sz="1600"/>
              </a:pPr>
              <a:r>
                <a:t>70%-80% of Project time will involve processing and managing data =&gt; SQL</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p:cNvSpPr txBox="1">
            <a:spLocks noGrp="1"/>
          </p:cNvSpPr>
          <p:nvPr>
            <p:ph type="title"/>
          </p:nvPr>
        </p:nvSpPr>
        <p:spPr>
          <a:prstGeom prst="rect">
            <a:avLst/>
          </a:prstGeom>
        </p:spPr>
        <p:txBody>
          <a:bodyPr/>
          <a:lstStyle/>
          <a:p>
            <a:r>
              <a:t>Brexit</a:t>
            </a:r>
          </a:p>
        </p:txBody>
      </p:sp>
      <p:sp>
        <p:nvSpPr>
          <p:cNvPr id="150" name="Content Placeholder 2"/>
          <p:cNvSpPr txBox="1">
            <a:spLocks noGrp="1"/>
          </p:cNvSpPr>
          <p:nvPr>
            <p:ph type="body" sz="quarter" idx="1"/>
          </p:nvPr>
        </p:nvSpPr>
        <p:spPr>
          <a:xfrm>
            <a:off x="838199" y="5446643"/>
            <a:ext cx="5863938" cy="730321"/>
          </a:xfrm>
          <a:prstGeom prst="rect">
            <a:avLst/>
          </a:prstGeom>
        </p:spPr>
        <p:txBody>
          <a:bodyPr/>
          <a:lstStyle>
            <a:lvl1pPr>
              <a:defRPr sz="1800" u="sng"/>
            </a:lvl1pPr>
          </a:lstStyle>
          <a:p>
            <a:r>
              <a:rPr dirty="0"/>
              <a:t>https://</a:t>
            </a:r>
            <a:r>
              <a:rPr dirty="0" err="1"/>
              <a:t>www.youtube.com</a:t>
            </a:r>
            <a:r>
              <a:rPr dirty="0"/>
              <a:t>/</a:t>
            </a:r>
            <a:r>
              <a:rPr dirty="0" err="1"/>
              <a:t>watch?v</a:t>
            </a:r>
            <a:r>
              <a:rPr dirty="0"/>
              <a:t>=E5S1EMmCWAE</a:t>
            </a:r>
          </a:p>
        </p:txBody>
      </p:sp>
      <p:sp>
        <p:nvSpPr>
          <p:cNvPr id="151" name="Slide Number Placeholder 3"/>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grpSp>
        <p:nvGrpSpPr>
          <p:cNvPr id="154" name="Picture 2"/>
          <p:cNvGrpSpPr/>
          <p:nvPr/>
        </p:nvGrpSpPr>
        <p:grpSpPr>
          <a:xfrm>
            <a:off x="7749616" y="780761"/>
            <a:ext cx="3099753" cy="4343474"/>
            <a:chOff x="0" y="0"/>
            <a:chExt cx="3099752" cy="4343472"/>
          </a:xfrm>
        </p:grpSpPr>
        <p:sp>
          <p:nvSpPr>
            <p:cNvPr id="152" name="Rectangle"/>
            <p:cNvSpPr/>
            <p:nvPr/>
          </p:nvSpPr>
          <p:spPr>
            <a:xfrm>
              <a:off x="0" y="0"/>
              <a:ext cx="3099753" cy="4343473"/>
            </a:xfrm>
            <a:prstGeom prst="rect">
              <a:avLst/>
            </a:prstGeom>
            <a:solidFill>
              <a:srgbClr val="000000"/>
            </a:solidFill>
            <a:ln w="12700" cap="flat">
              <a:noFill/>
              <a:miter lim="400000"/>
            </a:ln>
            <a:effectLst/>
          </p:spPr>
          <p:txBody>
            <a:bodyPr wrap="square" lIns="45719" tIns="45719" rIns="45719" bIns="45719" numCol="1" anchor="ctr">
              <a:noAutofit/>
            </a:bodyPr>
            <a:lstStyle/>
            <a:p>
              <a:endParaRPr/>
            </a:p>
          </p:txBody>
        </p:sp>
        <p:pic>
          <p:nvPicPr>
            <p:cNvPr id="153" name="image8.jpeg" descr="image8.jpeg"/>
            <p:cNvPicPr>
              <a:picLocks noChangeAspect="1"/>
            </p:cNvPicPr>
            <p:nvPr/>
          </p:nvPicPr>
          <p:blipFill>
            <a:blip r:embed="rId2"/>
            <a:stretch>
              <a:fillRect/>
            </a:stretch>
          </p:blipFill>
          <p:spPr>
            <a:xfrm>
              <a:off x="0" y="0"/>
              <a:ext cx="3099753" cy="4343473"/>
            </a:xfrm>
            <a:prstGeom prst="rect">
              <a:avLst/>
            </a:prstGeom>
            <a:ln w="9525" cap="flat">
              <a:solidFill>
                <a:srgbClr val="000000"/>
              </a:solidFill>
              <a:prstDash val="solid"/>
              <a:round/>
            </a:ln>
            <a:effectLst/>
          </p:spPr>
        </p:pic>
      </p:grpSp>
      <p:sp>
        <p:nvSpPr>
          <p:cNvPr id="155" name="TextBox 4"/>
          <p:cNvSpPr txBox="1"/>
          <p:nvPr/>
        </p:nvSpPr>
        <p:spPr>
          <a:xfrm>
            <a:off x="883920" y="1770785"/>
            <a:ext cx="442209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Explains how online advertising</a:t>
            </a:r>
          </a:p>
          <a:p>
            <a:r>
              <a:t>can be used to change political</a:t>
            </a:r>
          </a:p>
          <a:p>
            <a:r>
              <a:t>perspectives.</a:t>
            </a:r>
          </a:p>
        </p:txBody>
      </p:sp>
      <p:sp>
        <p:nvSpPr>
          <p:cNvPr id="156" name="TextBox 5"/>
          <p:cNvSpPr txBox="1"/>
          <p:nvPr/>
        </p:nvSpPr>
        <p:spPr>
          <a:xfrm>
            <a:off x="8400009" y="5261976"/>
            <a:ext cx="2085751"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Dominic Cummings</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Rectangle 2"/>
          <p:cNvSpPr txBox="1">
            <a:spLocks noGrp="1"/>
          </p:cNvSpPr>
          <p:nvPr>
            <p:ph type="title"/>
          </p:nvPr>
        </p:nvSpPr>
        <p:spPr>
          <a:xfrm>
            <a:off x="1107400" y="198658"/>
            <a:ext cx="10178323" cy="708063"/>
          </a:xfrm>
          <a:prstGeom prst="rect">
            <a:avLst/>
          </a:prstGeom>
        </p:spPr>
        <p:txBody>
          <a:bodyPr/>
          <a:lstStyle>
            <a:lvl1pPr>
              <a:defRPr sz="3200"/>
            </a:lvl1pPr>
          </a:lstStyle>
          <a:p>
            <a:r>
              <a:t>Phase 3 – Data Preparation</a:t>
            </a:r>
          </a:p>
        </p:txBody>
      </p:sp>
      <p:sp>
        <p:nvSpPr>
          <p:cNvPr id="660" name="Rectangle 3"/>
          <p:cNvSpPr txBox="1">
            <a:spLocks noGrp="1"/>
          </p:cNvSpPr>
          <p:nvPr>
            <p:ph type="body" idx="1"/>
          </p:nvPr>
        </p:nvSpPr>
        <p:spPr>
          <a:xfrm>
            <a:off x="1180972" y="906721"/>
            <a:ext cx="10178324" cy="4109135"/>
          </a:xfrm>
          <a:prstGeom prst="rect">
            <a:avLst/>
          </a:prstGeom>
        </p:spPr>
        <p:txBody>
          <a:bodyPr/>
          <a:lstStyle/>
          <a:p>
            <a:pPr>
              <a:lnSpc>
                <a:spcPct val="99000"/>
              </a:lnSpc>
              <a:defRPr sz="1700" b="1"/>
            </a:pPr>
            <a:r>
              <a:t>Construct data</a:t>
            </a:r>
            <a:endParaRPr sz="2300"/>
          </a:p>
          <a:p>
            <a:pPr lvl="1">
              <a:lnSpc>
                <a:spcPct val="99000"/>
              </a:lnSpc>
              <a:spcBef>
                <a:spcPts val="500"/>
              </a:spcBef>
              <a:defRPr sz="1500"/>
            </a:pPr>
            <a:r>
              <a:t>Derived attributes.</a:t>
            </a:r>
            <a:endParaRPr sz="2300"/>
          </a:p>
          <a:p>
            <a:pPr lvl="1">
              <a:lnSpc>
                <a:spcPct val="99000"/>
              </a:lnSpc>
              <a:spcBef>
                <a:spcPts val="500"/>
              </a:spcBef>
              <a:defRPr sz="1500"/>
            </a:pPr>
            <a:r>
              <a:t>Background knowledge.</a:t>
            </a:r>
            <a:endParaRPr sz="2300"/>
          </a:p>
          <a:p>
            <a:pPr lvl="1">
              <a:lnSpc>
                <a:spcPct val="99000"/>
              </a:lnSpc>
              <a:spcBef>
                <a:spcPts val="500"/>
              </a:spcBef>
              <a:defRPr sz="1500"/>
            </a:pPr>
            <a:r>
              <a:t>How can missing attributes be constructed or imputed?</a:t>
            </a:r>
            <a:endParaRPr sz="2100" b="1"/>
          </a:p>
          <a:p>
            <a:pPr>
              <a:lnSpc>
                <a:spcPct val="99000"/>
              </a:lnSpc>
              <a:defRPr sz="1700" b="1"/>
            </a:pPr>
            <a:r>
              <a:t>Integrate data</a:t>
            </a:r>
            <a:endParaRPr sz="2300"/>
          </a:p>
          <a:p>
            <a:pPr lvl="1">
              <a:lnSpc>
                <a:spcPct val="99000"/>
              </a:lnSpc>
              <a:spcBef>
                <a:spcPts val="500"/>
              </a:spcBef>
              <a:defRPr sz="1500"/>
            </a:pPr>
            <a:r>
              <a:t>Integrate sources and store results (new tables and records).</a:t>
            </a:r>
            <a:endParaRPr sz="2100" b="1"/>
          </a:p>
          <a:p>
            <a:pPr>
              <a:lnSpc>
                <a:spcPct val="99000"/>
              </a:lnSpc>
              <a:defRPr sz="1700" b="1"/>
            </a:pPr>
            <a:r>
              <a:t>Format Data</a:t>
            </a:r>
            <a:endParaRPr sz="2300"/>
          </a:p>
          <a:p>
            <a:pPr lvl="1">
              <a:lnSpc>
                <a:spcPct val="99000"/>
              </a:lnSpc>
              <a:spcBef>
                <a:spcPts val="500"/>
              </a:spcBef>
              <a:defRPr sz="1500"/>
            </a:pPr>
            <a:r>
              <a:t>Rearranging attributes (Some tools have requirements on the order of the attributes, e.g., the first field being a unique identifier for each record or the last field being the outcome field the model is to predict).</a:t>
            </a:r>
            <a:endParaRPr sz="2300"/>
          </a:p>
          <a:p>
            <a:pPr lvl="1">
              <a:lnSpc>
                <a:spcPct val="99000"/>
              </a:lnSpc>
              <a:spcBef>
                <a:spcPts val="500"/>
              </a:spcBef>
              <a:defRPr sz="1500"/>
            </a:pPr>
            <a:r>
              <a:t>Reordering records (Perhaps the modeling tool requires that the records be sorted according to the value of the outcome attribute).</a:t>
            </a:r>
            <a:endParaRPr sz="2300"/>
          </a:p>
          <a:p>
            <a:pPr lvl="1">
              <a:lnSpc>
                <a:spcPct val="99000"/>
              </a:lnSpc>
              <a:spcBef>
                <a:spcPts val="500"/>
              </a:spcBef>
              <a:defRPr sz="1500"/>
            </a:pPr>
            <a:r>
              <a:t>Reformatted within-value (These are purely syntactic changes made to satisfy the requirements of the specific modeling tool, remove illegal characters, uppercase lowercase).</a:t>
            </a:r>
          </a:p>
        </p:txBody>
      </p:sp>
      <p:sp>
        <p:nvSpPr>
          <p:cNvPr id="66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70</a:t>
            </a:fld>
            <a:endParaRPr/>
          </a:p>
        </p:txBody>
      </p:sp>
      <p:grpSp>
        <p:nvGrpSpPr>
          <p:cNvPr id="664" name="Rectangle 1"/>
          <p:cNvGrpSpPr/>
          <p:nvPr/>
        </p:nvGrpSpPr>
        <p:grpSpPr>
          <a:xfrm>
            <a:off x="689861" y="5362347"/>
            <a:ext cx="10723655" cy="648073"/>
            <a:chOff x="0" y="0"/>
            <a:chExt cx="10723653" cy="648072"/>
          </a:xfrm>
        </p:grpSpPr>
        <p:sp>
          <p:nvSpPr>
            <p:cNvPr id="662" name="Rectangle"/>
            <p:cNvSpPr/>
            <p:nvPr/>
          </p:nvSpPr>
          <p:spPr>
            <a:xfrm>
              <a:off x="-1" y="-1"/>
              <a:ext cx="10723655" cy="648074"/>
            </a:xfrm>
            <a:prstGeom prst="rect">
              <a:avLst/>
            </a:prstGeom>
            <a:solidFill>
              <a:srgbClr val="FFFCC2"/>
            </a:solidFill>
            <a:ln w="25400" cap="flat">
              <a:solidFill>
                <a:srgbClr val="000000"/>
              </a:solidFill>
              <a:prstDash val="solid"/>
              <a:round/>
              <a:tailEnd type="triangle" w="med" len="med"/>
            </a:ln>
            <a:effectLst/>
          </p:spPr>
          <p:txBody>
            <a:bodyPr wrap="square" lIns="45719" tIns="45719" rIns="45719" bIns="45719" numCol="1" anchor="ctr">
              <a:noAutofit/>
            </a:bodyPr>
            <a:lstStyle/>
            <a:p>
              <a:pPr algn="ctr"/>
              <a:endParaRPr/>
            </a:p>
          </p:txBody>
        </p:sp>
        <p:sp>
          <p:nvSpPr>
            <p:cNvPr id="663" name="How good are your Database and Data Integration skills?"/>
            <p:cNvSpPr txBox="1"/>
            <p:nvPr/>
          </p:nvSpPr>
          <p:spPr>
            <a:xfrm>
              <a:off x="2084311" y="119685"/>
              <a:ext cx="6555031" cy="4087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lgn="ctr">
                <a:defRPr sz="2000"/>
              </a:lvl1pPr>
            </a:lstStyle>
            <a:p>
              <a:r>
                <a:t>How good are your Database and Data Integration skills?</a:t>
              </a:r>
            </a:p>
          </p:txBody>
        </p:sp>
      </p:gr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Rectangle 2"/>
          <p:cNvSpPr txBox="1">
            <a:spLocks noGrp="1"/>
          </p:cNvSpPr>
          <p:nvPr>
            <p:ph type="title"/>
          </p:nvPr>
        </p:nvSpPr>
        <p:spPr>
          <a:xfrm>
            <a:off x="601785" y="151311"/>
            <a:ext cx="10178323" cy="946404"/>
          </a:xfrm>
          <a:prstGeom prst="rect">
            <a:avLst/>
          </a:prstGeom>
        </p:spPr>
        <p:txBody>
          <a:bodyPr/>
          <a:lstStyle>
            <a:lvl1pPr>
              <a:defRPr sz="4200"/>
            </a:lvl1pPr>
          </a:lstStyle>
          <a:p>
            <a:r>
              <a:t>Phase 4 - Modelling</a:t>
            </a:r>
          </a:p>
        </p:txBody>
      </p:sp>
      <p:sp>
        <p:nvSpPr>
          <p:cNvPr id="667" name="Rectangle 3"/>
          <p:cNvSpPr txBox="1">
            <a:spLocks noGrp="1"/>
          </p:cNvSpPr>
          <p:nvPr>
            <p:ph type="body" idx="1"/>
          </p:nvPr>
        </p:nvSpPr>
        <p:spPr>
          <a:xfrm>
            <a:off x="3791744" y="2276872"/>
            <a:ext cx="8160908" cy="4416491"/>
          </a:xfrm>
          <a:prstGeom prst="rect">
            <a:avLst/>
          </a:prstGeom>
        </p:spPr>
        <p:txBody>
          <a:bodyPr/>
          <a:lstStyle/>
          <a:p>
            <a:pPr>
              <a:lnSpc>
                <a:spcPct val="80000"/>
              </a:lnSpc>
            </a:pPr>
            <a:r>
              <a:t>Model building</a:t>
            </a:r>
            <a:endParaRPr u="sng"/>
          </a:p>
          <a:p>
            <a:pPr lvl="1">
              <a:lnSpc>
                <a:spcPct val="80000"/>
              </a:lnSpc>
              <a:spcBef>
                <a:spcPts val="500"/>
              </a:spcBef>
              <a:defRPr sz="2000"/>
            </a:pPr>
            <a:r>
              <a:t>Select the modeling technique</a:t>
            </a:r>
          </a:p>
          <a:p>
            <a:pPr marL="1143000" lvl="2" indent="-228600">
              <a:lnSpc>
                <a:spcPct val="80000"/>
              </a:lnSpc>
              <a:spcBef>
                <a:spcPts val="500"/>
              </a:spcBef>
              <a:defRPr sz="1800"/>
            </a:pPr>
            <a:r>
              <a:t>(based upon the data mining objective)</a:t>
            </a:r>
            <a:endParaRPr sz="2400"/>
          </a:p>
          <a:p>
            <a:pPr lvl="1">
              <a:lnSpc>
                <a:spcPct val="80000"/>
              </a:lnSpc>
              <a:spcBef>
                <a:spcPts val="500"/>
              </a:spcBef>
              <a:defRPr sz="2000"/>
            </a:pPr>
            <a:r>
              <a:t>Generate test design</a:t>
            </a:r>
          </a:p>
          <a:p>
            <a:pPr marL="1143000" lvl="2" indent="-228600">
              <a:lnSpc>
                <a:spcPct val="80000"/>
              </a:lnSpc>
              <a:spcBef>
                <a:spcPts val="500"/>
              </a:spcBef>
              <a:defRPr sz="1800"/>
            </a:pPr>
            <a:r>
              <a:t>Procedure to test model quality and validity</a:t>
            </a:r>
            <a:endParaRPr sz="2400"/>
          </a:p>
          <a:p>
            <a:pPr lvl="1">
              <a:lnSpc>
                <a:spcPct val="80000"/>
              </a:lnSpc>
              <a:spcBef>
                <a:spcPts val="500"/>
              </a:spcBef>
              <a:defRPr sz="2000"/>
            </a:pPr>
            <a:r>
              <a:t>Build model</a:t>
            </a:r>
          </a:p>
          <a:p>
            <a:pPr marL="1143000" lvl="2" indent="-228600">
              <a:lnSpc>
                <a:spcPct val="80000"/>
              </a:lnSpc>
              <a:spcBef>
                <a:spcPts val="500"/>
              </a:spcBef>
              <a:defRPr sz="1800"/>
            </a:pPr>
            <a:r>
              <a:t>Parameter settings</a:t>
            </a:r>
            <a:endParaRPr sz="2400"/>
          </a:p>
          <a:p>
            <a:pPr lvl="1">
              <a:lnSpc>
                <a:spcPct val="80000"/>
              </a:lnSpc>
              <a:spcBef>
                <a:spcPts val="500"/>
              </a:spcBef>
              <a:defRPr sz="2000"/>
            </a:pPr>
            <a:r>
              <a:t>Assess the model (rank the models)</a:t>
            </a:r>
          </a:p>
          <a:p>
            <a:pPr lvl="1">
              <a:lnSpc>
                <a:spcPct val="80000"/>
              </a:lnSpc>
              <a:spcBef>
                <a:spcPts val="500"/>
              </a:spcBef>
              <a:defRPr sz="2000"/>
            </a:pPr>
            <a:r>
              <a:t>Various modeling techniques are selected and applied and their parameters are calibrated to optimal values. Typically, there are several techniques for the same data mining problem type. Some techniques have specific requirements for the form of data. Therefore, stepping back into the data preparation phase is often necessary</a:t>
            </a:r>
          </a:p>
        </p:txBody>
      </p:sp>
      <p:sp>
        <p:nvSpPr>
          <p:cNvPr id="668"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71</a:t>
            </a:fld>
            <a:endParaRPr/>
          </a:p>
        </p:txBody>
      </p:sp>
      <p:grpSp>
        <p:nvGrpSpPr>
          <p:cNvPr id="671" name="AutoShape 3"/>
          <p:cNvGrpSpPr/>
          <p:nvPr/>
        </p:nvGrpSpPr>
        <p:grpSpPr>
          <a:xfrm>
            <a:off x="601784" y="1206500"/>
            <a:ext cx="2188310" cy="762000"/>
            <a:chOff x="0" y="0"/>
            <a:chExt cx="2188308" cy="762000"/>
          </a:xfrm>
        </p:grpSpPr>
        <p:sp>
          <p:nvSpPr>
            <p:cNvPr id="669" name="Shape"/>
            <p:cNvSpPr/>
            <p:nvPr/>
          </p:nvSpPr>
          <p:spPr>
            <a:xfrm>
              <a:off x="-1" y="0"/>
              <a:ext cx="2188310"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83" y="0"/>
                  </a:lnTo>
                  <a:lnTo>
                    <a:pt x="21600" y="10800"/>
                  </a:lnTo>
                  <a:lnTo>
                    <a:pt x="17083" y="21600"/>
                  </a:lnTo>
                  <a:lnTo>
                    <a:pt x="0" y="21600"/>
                  </a:lnTo>
                  <a:close/>
                </a:path>
              </a:pathLst>
            </a:cu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70" name="Business…"/>
            <p:cNvSpPr txBox="1"/>
            <p:nvPr/>
          </p:nvSpPr>
          <p:spPr>
            <a:xfrm>
              <a:off x="56711" y="125849"/>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Business</a:t>
              </a:r>
            </a:p>
            <a:p>
              <a:pPr>
                <a:defRPr sz="1300">
                  <a:solidFill>
                    <a:srgbClr val="FFFFFF"/>
                  </a:solidFill>
                </a:defRPr>
              </a:pPr>
              <a:r>
                <a:t>Understanding</a:t>
              </a:r>
            </a:p>
          </p:txBody>
        </p:sp>
      </p:grpSp>
      <p:grpSp>
        <p:nvGrpSpPr>
          <p:cNvPr id="674" name="AutoShape 4"/>
          <p:cNvGrpSpPr/>
          <p:nvPr/>
        </p:nvGrpSpPr>
        <p:grpSpPr>
          <a:xfrm>
            <a:off x="2342663" y="1206500"/>
            <a:ext cx="2096476" cy="763589"/>
            <a:chOff x="0" y="0"/>
            <a:chExt cx="2096475" cy="763587"/>
          </a:xfrm>
        </p:grpSpPr>
        <p:sp>
          <p:nvSpPr>
            <p:cNvPr id="672"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73" name="Data…"/>
            <p:cNvSpPr txBox="1"/>
            <p:nvPr/>
          </p:nvSpPr>
          <p:spPr>
            <a:xfrm>
              <a:off x="495255" y="126642"/>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Data</a:t>
              </a:r>
            </a:p>
            <a:p>
              <a:pPr>
                <a:defRPr sz="1300">
                  <a:solidFill>
                    <a:srgbClr val="FFFFFF"/>
                  </a:solidFill>
                </a:defRPr>
              </a:pPr>
              <a:r>
                <a:t>Understanding</a:t>
              </a:r>
            </a:p>
          </p:txBody>
        </p:sp>
      </p:grpSp>
      <p:grpSp>
        <p:nvGrpSpPr>
          <p:cNvPr id="677" name="AutoShape 5"/>
          <p:cNvGrpSpPr/>
          <p:nvPr/>
        </p:nvGrpSpPr>
        <p:grpSpPr>
          <a:xfrm>
            <a:off x="3991709" y="1206500"/>
            <a:ext cx="2096477" cy="763589"/>
            <a:chOff x="0" y="0"/>
            <a:chExt cx="2096475" cy="763587"/>
          </a:xfrm>
        </p:grpSpPr>
        <p:sp>
          <p:nvSpPr>
            <p:cNvPr id="675"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76" name="Data…"/>
            <p:cNvSpPr txBox="1"/>
            <p:nvPr/>
          </p:nvSpPr>
          <p:spPr>
            <a:xfrm>
              <a:off x="495255" y="126642"/>
              <a:ext cx="1199507"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     Data</a:t>
              </a:r>
            </a:p>
            <a:p>
              <a:pPr>
                <a:defRPr sz="1300">
                  <a:solidFill>
                    <a:srgbClr val="FFFFFF"/>
                  </a:solidFill>
                </a:defRPr>
              </a:pPr>
              <a:r>
                <a:t>     Preparation</a:t>
              </a:r>
            </a:p>
          </p:txBody>
        </p:sp>
      </p:grpSp>
      <p:grpSp>
        <p:nvGrpSpPr>
          <p:cNvPr id="680" name="AutoShape 6"/>
          <p:cNvGrpSpPr/>
          <p:nvPr/>
        </p:nvGrpSpPr>
        <p:grpSpPr>
          <a:xfrm>
            <a:off x="5638800" y="1206500"/>
            <a:ext cx="2096478" cy="763589"/>
            <a:chOff x="0" y="0"/>
            <a:chExt cx="2096477" cy="763587"/>
          </a:xfrm>
        </p:grpSpPr>
        <p:sp>
          <p:nvSpPr>
            <p:cNvPr id="678" name="Chevron"/>
            <p:cNvSpPr/>
            <p:nvPr/>
          </p:nvSpPr>
          <p:spPr>
            <a:xfrm>
              <a:off x="0" y="0"/>
              <a:ext cx="2096478"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79" name="Modeling"/>
            <p:cNvSpPr txBox="1"/>
            <p:nvPr/>
          </p:nvSpPr>
          <p:spPr>
            <a:xfrm>
              <a:off x="495255" y="228242"/>
              <a:ext cx="101594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Modeling</a:t>
              </a:r>
            </a:p>
          </p:txBody>
        </p:sp>
      </p:grpSp>
      <p:grpSp>
        <p:nvGrpSpPr>
          <p:cNvPr id="683" name="AutoShape 7"/>
          <p:cNvGrpSpPr/>
          <p:nvPr/>
        </p:nvGrpSpPr>
        <p:grpSpPr>
          <a:xfrm>
            <a:off x="8934940" y="1206500"/>
            <a:ext cx="2096477" cy="763589"/>
            <a:chOff x="0" y="0"/>
            <a:chExt cx="2096475" cy="763587"/>
          </a:xfrm>
        </p:grpSpPr>
        <p:sp>
          <p:nvSpPr>
            <p:cNvPr id="681" name="Chevron"/>
            <p:cNvSpPr/>
            <p:nvPr/>
          </p:nvSpPr>
          <p:spPr>
            <a:xfrm>
              <a:off x="0" y="0"/>
              <a:ext cx="2096476"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82" name="Deployment"/>
            <p:cNvSpPr txBox="1"/>
            <p:nvPr/>
          </p:nvSpPr>
          <p:spPr>
            <a:xfrm>
              <a:off x="495255" y="228242"/>
              <a:ext cx="122691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Deployment</a:t>
              </a:r>
            </a:p>
          </p:txBody>
        </p:sp>
      </p:grpSp>
      <p:grpSp>
        <p:nvGrpSpPr>
          <p:cNvPr id="686" name="AutoShape 8"/>
          <p:cNvGrpSpPr/>
          <p:nvPr/>
        </p:nvGrpSpPr>
        <p:grpSpPr>
          <a:xfrm>
            <a:off x="7287846" y="1206500"/>
            <a:ext cx="2096478" cy="763589"/>
            <a:chOff x="0" y="0"/>
            <a:chExt cx="2096477" cy="763587"/>
          </a:xfrm>
        </p:grpSpPr>
        <p:sp>
          <p:nvSpPr>
            <p:cNvPr id="684" name="Chevron"/>
            <p:cNvSpPr/>
            <p:nvPr/>
          </p:nvSpPr>
          <p:spPr>
            <a:xfrm>
              <a:off x="0" y="0"/>
              <a:ext cx="2096478"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685" name="Evaluation"/>
            <p:cNvSpPr txBox="1"/>
            <p:nvPr/>
          </p:nvSpPr>
          <p:spPr>
            <a:xfrm>
              <a:off x="495255" y="228242"/>
              <a:ext cx="111695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Evaluation</a:t>
              </a:r>
            </a:p>
          </p:txBody>
        </p:sp>
      </p:grpSp>
      <p:grpSp>
        <p:nvGrpSpPr>
          <p:cNvPr id="689" name="AutoShape 9"/>
          <p:cNvGrpSpPr/>
          <p:nvPr/>
        </p:nvGrpSpPr>
        <p:grpSpPr>
          <a:xfrm>
            <a:off x="1504462" y="2434868"/>
            <a:ext cx="1850294" cy="827803"/>
            <a:chOff x="0" y="0"/>
            <a:chExt cx="1850293" cy="827801"/>
          </a:xfrm>
        </p:grpSpPr>
        <p:sp>
          <p:nvSpPr>
            <p:cNvPr id="687" name="Rectangle"/>
            <p:cNvSpPr/>
            <p:nvPr/>
          </p:nvSpPr>
          <p:spPr>
            <a:xfrm>
              <a:off x="0" y="54331"/>
              <a:ext cx="1850294" cy="719140"/>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88" name="Select…"/>
            <p:cNvSpPr txBox="1"/>
            <p:nvPr/>
          </p:nvSpPr>
          <p:spPr>
            <a:xfrm>
              <a:off x="403642" y="-1"/>
              <a:ext cx="1043009" cy="8278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Select</a:t>
              </a:r>
            </a:p>
            <a:p>
              <a:pPr algn="ctr">
                <a:defRPr sz="1600"/>
              </a:pPr>
              <a:r>
                <a:t>Modeling</a:t>
              </a:r>
            </a:p>
            <a:p>
              <a:pPr algn="ctr">
                <a:defRPr sz="1600"/>
              </a:pPr>
              <a:r>
                <a:t>Technique</a:t>
              </a:r>
            </a:p>
          </p:txBody>
        </p:sp>
      </p:grpSp>
      <p:grpSp>
        <p:nvGrpSpPr>
          <p:cNvPr id="692" name="AutoShape 10"/>
          <p:cNvGrpSpPr/>
          <p:nvPr/>
        </p:nvGrpSpPr>
        <p:grpSpPr>
          <a:xfrm>
            <a:off x="1507393" y="3362483"/>
            <a:ext cx="1850291" cy="719140"/>
            <a:chOff x="0" y="0"/>
            <a:chExt cx="1850290" cy="719139"/>
          </a:xfrm>
        </p:grpSpPr>
        <p:sp>
          <p:nvSpPr>
            <p:cNvPr id="690" name="Rectangle"/>
            <p:cNvSpPr/>
            <p:nvPr/>
          </p:nvSpPr>
          <p:spPr>
            <a:xfrm>
              <a:off x="0" y="-1"/>
              <a:ext cx="1850291"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91" name="Generate…"/>
            <p:cNvSpPr txBox="1"/>
            <p:nvPr/>
          </p:nvSpPr>
          <p:spPr>
            <a:xfrm>
              <a:off x="336024" y="66318"/>
              <a:ext cx="1178243"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Generate</a:t>
              </a:r>
            </a:p>
            <a:p>
              <a:pPr algn="ctr">
                <a:defRPr sz="1600"/>
              </a:pPr>
              <a:r>
                <a:t>Test Design</a:t>
              </a:r>
            </a:p>
          </p:txBody>
        </p:sp>
      </p:grpSp>
      <p:grpSp>
        <p:nvGrpSpPr>
          <p:cNvPr id="695" name="AutoShape 11"/>
          <p:cNvGrpSpPr/>
          <p:nvPr/>
        </p:nvGrpSpPr>
        <p:grpSpPr>
          <a:xfrm>
            <a:off x="1507393" y="4231713"/>
            <a:ext cx="1850291" cy="719138"/>
            <a:chOff x="0" y="0"/>
            <a:chExt cx="1850290" cy="719137"/>
          </a:xfrm>
        </p:grpSpPr>
        <p:sp>
          <p:nvSpPr>
            <p:cNvPr id="693" name="Rectangle"/>
            <p:cNvSpPr/>
            <p:nvPr/>
          </p:nvSpPr>
          <p:spPr>
            <a:xfrm>
              <a:off x="0" y="-1"/>
              <a:ext cx="1850291"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94" name="Build…"/>
            <p:cNvSpPr txBox="1"/>
            <p:nvPr/>
          </p:nvSpPr>
          <p:spPr>
            <a:xfrm>
              <a:off x="590123" y="66317"/>
              <a:ext cx="670045"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Build</a:t>
              </a:r>
            </a:p>
            <a:p>
              <a:pPr algn="ctr">
                <a:defRPr sz="1600"/>
              </a:pPr>
              <a:r>
                <a:t>Model</a:t>
              </a:r>
            </a:p>
          </p:txBody>
        </p:sp>
      </p:grpSp>
      <p:grpSp>
        <p:nvGrpSpPr>
          <p:cNvPr id="698" name="AutoShape 12"/>
          <p:cNvGrpSpPr/>
          <p:nvPr/>
        </p:nvGrpSpPr>
        <p:grpSpPr>
          <a:xfrm>
            <a:off x="1504462" y="5116035"/>
            <a:ext cx="1850294" cy="719140"/>
            <a:chOff x="0" y="0"/>
            <a:chExt cx="1850293" cy="719139"/>
          </a:xfrm>
        </p:grpSpPr>
        <p:sp>
          <p:nvSpPr>
            <p:cNvPr id="696" name="Rectangle"/>
            <p:cNvSpPr/>
            <p:nvPr/>
          </p:nvSpPr>
          <p:spPr>
            <a:xfrm>
              <a:off x="-1" y="-1"/>
              <a:ext cx="1850295"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697" name="Assess…"/>
            <p:cNvSpPr txBox="1"/>
            <p:nvPr/>
          </p:nvSpPr>
          <p:spPr>
            <a:xfrm>
              <a:off x="539374" y="66318"/>
              <a:ext cx="771546"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Assess</a:t>
              </a:r>
            </a:p>
            <a:p>
              <a:pPr algn="ctr">
                <a:defRPr sz="1600"/>
              </a:pPr>
              <a:r>
                <a:t>Model</a:t>
              </a:r>
            </a:p>
          </p:txBody>
        </p:sp>
      </p:grpSp>
      <p:sp>
        <p:nvSpPr>
          <p:cNvPr id="706" name="AutoShape 13"/>
          <p:cNvSpPr/>
          <p:nvPr/>
        </p:nvSpPr>
        <p:spPr>
          <a:xfrm>
            <a:off x="3359150" y="1587500"/>
            <a:ext cx="2710180" cy="12611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512" y="0"/>
                </a:lnTo>
                <a:lnTo>
                  <a:pt x="8512" y="21600"/>
                </a:lnTo>
                <a:lnTo>
                  <a:pt x="0" y="21600"/>
                </a:lnTo>
              </a:path>
            </a:pathLst>
          </a:custGeom>
          <a:ln>
            <a:solidFill>
              <a:srgbClr val="000000"/>
            </a:solidFill>
            <a:miter/>
          </a:ln>
        </p:spPr>
        <p:txBody>
          <a:bodyPr/>
          <a:lstStyle/>
          <a:p>
            <a:endParaRPr/>
          </a:p>
        </p:txBody>
      </p:sp>
      <p:sp>
        <p:nvSpPr>
          <p:cNvPr id="707" name="AutoShape 14"/>
          <p:cNvSpPr/>
          <p:nvPr/>
        </p:nvSpPr>
        <p:spPr>
          <a:xfrm>
            <a:off x="2430997" y="3262749"/>
            <a:ext cx="320" cy="949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708" name="AutoShape 15"/>
          <p:cNvSpPr/>
          <p:nvPr/>
        </p:nvSpPr>
        <p:spPr>
          <a:xfrm>
            <a:off x="2432538" y="4086383"/>
            <a:ext cx="1" cy="140568"/>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a:solidFill>
              <a:srgbClr val="000000"/>
            </a:solidFill>
            <a:miter/>
          </a:ln>
        </p:spPr>
        <p:txBody>
          <a:bodyPr/>
          <a:lstStyle/>
          <a:p>
            <a:endParaRPr/>
          </a:p>
        </p:txBody>
      </p:sp>
      <p:sp>
        <p:nvSpPr>
          <p:cNvPr id="709" name="AutoShape 16"/>
          <p:cNvSpPr/>
          <p:nvPr/>
        </p:nvSpPr>
        <p:spPr>
          <a:xfrm>
            <a:off x="2430815" y="4955613"/>
            <a:ext cx="517" cy="1556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a:solidFill>
              <a:srgbClr val="000000"/>
            </a:solidFill>
            <a:miter/>
          </a:ln>
        </p:spPr>
        <p:txBody>
          <a:bodyPr/>
          <a:lstStyle/>
          <a:p>
            <a:endParaRPr/>
          </a:p>
        </p:txBody>
      </p:sp>
      <p:grpSp>
        <p:nvGrpSpPr>
          <p:cNvPr id="705" name="TextBox 1"/>
          <p:cNvGrpSpPr/>
          <p:nvPr/>
        </p:nvGrpSpPr>
        <p:grpSpPr>
          <a:xfrm>
            <a:off x="9036966" y="147987"/>
            <a:ext cx="2778326" cy="345203"/>
            <a:chOff x="0" y="0"/>
            <a:chExt cx="2778324" cy="345201"/>
          </a:xfrm>
        </p:grpSpPr>
        <p:sp>
          <p:nvSpPr>
            <p:cNvPr id="703" name="Rectangle"/>
            <p:cNvSpPr/>
            <p:nvPr/>
          </p:nvSpPr>
          <p:spPr>
            <a:xfrm>
              <a:off x="0" y="3324"/>
              <a:ext cx="2778325" cy="338555"/>
            </a:xfrm>
            <a:prstGeom prst="rect">
              <a:avLst/>
            </a:prstGeom>
            <a:solidFill>
              <a:srgbClr val="A0B3D9"/>
            </a:solidFill>
            <a:ln w="9525" cap="flat">
              <a:solidFill>
                <a:srgbClr val="000000"/>
              </a:solidFill>
              <a:prstDash val="solid"/>
              <a:miter lim="800000"/>
            </a:ln>
            <a:effectLst/>
          </p:spPr>
          <p:txBody>
            <a:bodyPr wrap="square" lIns="45719" tIns="45719" rIns="45719" bIns="45719" numCol="1" anchor="ctr">
              <a:noAutofit/>
            </a:bodyPr>
            <a:lstStyle/>
            <a:p>
              <a:pPr algn="ctr">
                <a:defRPr sz="1600"/>
              </a:pPr>
              <a:endParaRPr/>
            </a:p>
          </p:txBody>
        </p:sp>
        <p:sp>
          <p:nvSpPr>
            <p:cNvPr id="704" name="Ah, this is easy!     It really is!"/>
            <p:cNvSpPr txBox="1"/>
            <p:nvPr/>
          </p:nvSpPr>
          <p:spPr>
            <a:xfrm>
              <a:off x="20925" y="-1"/>
              <a:ext cx="2736475" cy="3452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lgn="ctr">
                <a:defRPr sz="1600"/>
              </a:lvl1pPr>
            </a:lstStyle>
            <a:p>
              <a:r>
                <a:t>Ah, this is easy!     It really is!</a:t>
              </a:r>
            </a:p>
          </p:txBody>
        </p:sp>
      </p:gr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Rectangle 2"/>
          <p:cNvSpPr txBox="1">
            <a:spLocks noGrp="1"/>
          </p:cNvSpPr>
          <p:nvPr>
            <p:ph type="title"/>
          </p:nvPr>
        </p:nvSpPr>
        <p:spPr>
          <a:xfrm>
            <a:off x="500923" y="262102"/>
            <a:ext cx="10515601" cy="765176"/>
          </a:xfrm>
          <a:prstGeom prst="rect">
            <a:avLst/>
          </a:prstGeom>
        </p:spPr>
        <p:txBody>
          <a:bodyPr/>
          <a:lstStyle/>
          <a:p>
            <a:r>
              <a:t>Phase 4 - Modelling</a:t>
            </a:r>
          </a:p>
        </p:txBody>
      </p:sp>
      <p:sp>
        <p:nvSpPr>
          <p:cNvPr id="712" name="Rectangle 3"/>
          <p:cNvSpPr txBox="1">
            <a:spLocks noGrp="1"/>
          </p:cNvSpPr>
          <p:nvPr>
            <p:ph type="body" idx="1"/>
          </p:nvPr>
        </p:nvSpPr>
        <p:spPr>
          <a:xfrm>
            <a:off x="838200" y="1027276"/>
            <a:ext cx="10178323" cy="4941725"/>
          </a:xfrm>
          <a:prstGeom prst="rect">
            <a:avLst/>
          </a:prstGeom>
        </p:spPr>
        <p:txBody>
          <a:bodyPr/>
          <a:lstStyle/>
          <a:p>
            <a:pPr>
              <a:lnSpc>
                <a:spcPct val="120000"/>
              </a:lnSpc>
              <a:defRPr sz="1800" b="1"/>
            </a:pPr>
            <a:r>
              <a:t>Select modeling technique</a:t>
            </a:r>
            <a:endParaRPr sz="2300"/>
          </a:p>
          <a:p>
            <a:pPr lvl="1">
              <a:lnSpc>
                <a:spcPct val="120000"/>
              </a:lnSpc>
              <a:spcBef>
                <a:spcPts val="500"/>
              </a:spcBef>
              <a:defRPr sz="1700"/>
            </a:pPr>
            <a:r>
              <a:t>Select technique.</a:t>
            </a:r>
            <a:endParaRPr sz="2300"/>
          </a:p>
          <a:p>
            <a:pPr lvl="1">
              <a:lnSpc>
                <a:spcPct val="120000"/>
              </a:lnSpc>
              <a:spcBef>
                <a:spcPts val="500"/>
              </a:spcBef>
              <a:defRPr sz="1700"/>
            </a:pPr>
            <a:r>
              <a:t>Identify any built-in assumptions made by the technique about the data</a:t>
            </a:r>
            <a:endParaRPr sz="2300"/>
          </a:p>
          <a:p>
            <a:pPr marL="1143000" lvl="2" indent="-228600">
              <a:lnSpc>
                <a:spcPct val="120000"/>
              </a:lnSpc>
              <a:spcBef>
                <a:spcPts val="500"/>
              </a:spcBef>
              <a:defRPr sz="1500"/>
            </a:pPr>
            <a:r>
              <a:t>(e.g., quality, format, distribution).</a:t>
            </a:r>
            <a:endParaRPr sz="2000"/>
          </a:p>
          <a:p>
            <a:pPr lvl="1">
              <a:lnSpc>
                <a:spcPct val="120000"/>
              </a:lnSpc>
              <a:spcBef>
                <a:spcPts val="500"/>
              </a:spcBef>
              <a:defRPr sz="1700"/>
            </a:pPr>
            <a:r>
              <a:t>Compare these assumptions with those in the Data Description Report and make sure that these assumptions hold.</a:t>
            </a:r>
            <a:endParaRPr sz="2300"/>
          </a:p>
          <a:p>
            <a:pPr lvl="1">
              <a:lnSpc>
                <a:spcPct val="120000"/>
              </a:lnSpc>
              <a:spcBef>
                <a:spcPts val="500"/>
              </a:spcBef>
              <a:defRPr sz="1700"/>
            </a:pPr>
            <a:r>
              <a:t>Preparation Phase if necessary.</a:t>
            </a:r>
            <a:endParaRPr sz="2200"/>
          </a:p>
          <a:p>
            <a:pPr>
              <a:lnSpc>
                <a:spcPct val="120000"/>
              </a:lnSpc>
              <a:defRPr sz="1800" b="1"/>
            </a:pPr>
            <a:r>
              <a:t>Generate test design</a:t>
            </a:r>
            <a:endParaRPr sz="2300"/>
          </a:p>
          <a:p>
            <a:pPr lvl="1">
              <a:lnSpc>
                <a:spcPct val="120000"/>
              </a:lnSpc>
              <a:spcBef>
                <a:spcPts val="500"/>
              </a:spcBef>
              <a:defRPr sz="1700"/>
            </a:pPr>
            <a:r>
              <a:t>Describe the intended plan for train, test, and evaluate the models.</a:t>
            </a:r>
            <a:endParaRPr sz="2300"/>
          </a:p>
          <a:p>
            <a:pPr lvl="1">
              <a:lnSpc>
                <a:spcPct val="120000"/>
              </a:lnSpc>
              <a:spcBef>
                <a:spcPts val="500"/>
              </a:spcBef>
              <a:defRPr sz="1700"/>
            </a:pPr>
            <a:r>
              <a:t>How to divide the dataset into training, test, and validation sets.</a:t>
            </a:r>
            <a:endParaRPr sz="2300"/>
          </a:p>
          <a:p>
            <a:pPr lvl="1">
              <a:lnSpc>
                <a:spcPct val="120000"/>
              </a:lnSpc>
              <a:spcBef>
                <a:spcPts val="500"/>
              </a:spcBef>
              <a:defRPr sz="1700"/>
            </a:pPr>
            <a:r>
              <a:t>Decide on necessary steps (number of iterations, number of folds, etc.).</a:t>
            </a:r>
            <a:endParaRPr sz="2300"/>
          </a:p>
          <a:p>
            <a:pPr lvl="1">
              <a:lnSpc>
                <a:spcPct val="120000"/>
              </a:lnSpc>
              <a:spcBef>
                <a:spcPts val="500"/>
              </a:spcBef>
              <a:defRPr sz="1700"/>
            </a:pPr>
            <a:r>
              <a:t>Prepare data required for the test.</a:t>
            </a:r>
          </a:p>
        </p:txBody>
      </p:sp>
      <p:sp>
        <p:nvSpPr>
          <p:cNvPr id="713"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Rectangle 2"/>
          <p:cNvSpPr txBox="1">
            <a:spLocks noGrp="1"/>
          </p:cNvSpPr>
          <p:nvPr>
            <p:ph type="title"/>
          </p:nvPr>
        </p:nvSpPr>
        <p:spPr>
          <a:xfrm>
            <a:off x="500923" y="104626"/>
            <a:ext cx="10515601" cy="915982"/>
          </a:xfrm>
          <a:prstGeom prst="rect">
            <a:avLst/>
          </a:prstGeom>
        </p:spPr>
        <p:txBody>
          <a:bodyPr/>
          <a:lstStyle/>
          <a:p>
            <a:r>
              <a:t>Phase 4 - Modelling</a:t>
            </a:r>
          </a:p>
        </p:txBody>
      </p:sp>
      <p:sp>
        <p:nvSpPr>
          <p:cNvPr id="716" name="Rectangle 3"/>
          <p:cNvSpPr txBox="1">
            <a:spLocks noGrp="1"/>
          </p:cNvSpPr>
          <p:nvPr>
            <p:ph type="body" idx="1"/>
          </p:nvPr>
        </p:nvSpPr>
        <p:spPr>
          <a:xfrm>
            <a:off x="500923" y="1703293"/>
            <a:ext cx="10178323" cy="4370297"/>
          </a:xfrm>
          <a:prstGeom prst="rect">
            <a:avLst/>
          </a:prstGeom>
        </p:spPr>
        <p:txBody>
          <a:bodyPr/>
          <a:lstStyle/>
          <a:p>
            <a:pPr>
              <a:lnSpc>
                <a:spcPct val="100000"/>
              </a:lnSpc>
              <a:defRPr b="1"/>
            </a:pPr>
            <a:r>
              <a:t>Build model</a:t>
            </a:r>
          </a:p>
          <a:p>
            <a:pPr lvl="1">
              <a:lnSpc>
                <a:spcPct val="100000"/>
              </a:lnSpc>
              <a:spcBef>
                <a:spcPts val="500"/>
              </a:spcBef>
              <a:defRPr sz="2400"/>
            </a:pPr>
            <a:r>
              <a:t>Set initial parameters and document reasons for choosing those values.</a:t>
            </a:r>
          </a:p>
          <a:p>
            <a:pPr lvl="1">
              <a:lnSpc>
                <a:spcPct val="100000"/>
              </a:lnSpc>
              <a:spcBef>
                <a:spcPts val="500"/>
              </a:spcBef>
              <a:defRPr sz="2400"/>
            </a:pPr>
            <a:r>
              <a:t>Run the selected technique on the input dataset, and post-process the data mining results (e.g., editing rules and displaying trees).</a:t>
            </a:r>
          </a:p>
          <a:p>
            <a:pPr lvl="1">
              <a:lnSpc>
                <a:spcPct val="100000"/>
              </a:lnSpc>
              <a:spcBef>
                <a:spcPts val="500"/>
              </a:spcBef>
              <a:defRPr sz="2400"/>
            </a:pPr>
            <a:r>
              <a:t>Record parameter settings used to produce the model.</a:t>
            </a:r>
          </a:p>
          <a:p>
            <a:pPr lvl="1">
              <a:lnSpc>
                <a:spcPct val="100000"/>
              </a:lnSpc>
              <a:spcBef>
                <a:spcPts val="500"/>
              </a:spcBef>
              <a:defRPr sz="2400"/>
            </a:pPr>
            <a:r>
              <a:t>Describe the model and its unique features, behaviour, and interpretation.</a:t>
            </a:r>
          </a:p>
        </p:txBody>
      </p:sp>
      <p:sp>
        <p:nvSpPr>
          <p:cNvPr id="717"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Rectangle 2"/>
          <p:cNvSpPr txBox="1">
            <a:spLocks noGrp="1"/>
          </p:cNvSpPr>
          <p:nvPr>
            <p:ph type="title"/>
          </p:nvPr>
        </p:nvSpPr>
        <p:spPr>
          <a:xfrm>
            <a:off x="500923" y="104626"/>
            <a:ext cx="10515601" cy="915982"/>
          </a:xfrm>
          <a:prstGeom prst="rect">
            <a:avLst/>
          </a:prstGeom>
        </p:spPr>
        <p:txBody>
          <a:bodyPr/>
          <a:lstStyle/>
          <a:p>
            <a:r>
              <a:t>Phase 4 - Modelling</a:t>
            </a:r>
          </a:p>
        </p:txBody>
      </p:sp>
      <p:sp>
        <p:nvSpPr>
          <p:cNvPr id="720" name="Rectangle 3"/>
          <p:cNvSpPr txBox="1">
            <a:spLocks noGrp="1"/>
          </p:cNvSpPr>
          <p:nvPr>
            <p:ph type="body" idx="1"/>
          </p:nvPr>
        </p:nvSpPr>
        <p:spPr>
          <a:xfrm>
            <a:off x="500923" y="1163169"/>
            <a:ext cx="10178323" cy="4531661"/>
          </a:xfrm>
          <a:prstGeom prst="rect">
            <a:avLst/>
          </a:prstGeom>
        </p:spPr>
        <p:txBody>
          <a:bodyPr/>
          <a:lstStyle/>
          <a:p>
            <a:pPr>
              <a:lnSpc>
                <a:spcPct val="100000"/>
              </a:lnSpc>
              <a:defRPr sz="2400" b="1"/>
            </a:pPr>
            <a:r>
              <a:t>Assess model</a:t>
            </a:r>
          </a:p>
          <a:p>
            <a:pPr lvl="1">
              <a:lnSpc>
                <a:spcPct val="100000"/>
              </a:lnSpc>
              <a:spcBef>
                <a:spcPts val="500"/>
              </a:spcBef>
              <a:defRPr sz="2000"/>
            </a:pPr>
            <a:r>
              <a:t>Evaluate results concerning evaluation criteria. Rank results about success and evaluation criteria and select the best models.</a:t>
            </a:r>
          </a:p>
          <a:p>
            <a:pPr lvl="1">
              <a:lnSpc>
                <a:spcPct val="100000"/>
              </a:lnSpc>
              <a:spcBef>
                <a:spcPts val="500"/>
              </a:spcBef>
              <a:defRPr sz="2000"/>
            </a:pPr>
            <a:r>
              <a:t>Interpret results in business terms. Get comments from domain experts.</a:t>
            </a:r>
          </a:p>
          <a:p>
            <a:pPr marL="1143000" lvl="2" indent="-228600">
              <a:lnSpc>
                <a:spcPct val="100000"/>
              </a:lnSpc>
              <a:spcBef>
                <a:spcPts val="500"/>
              </a:spcBef>
              <a:defRPr sz="2000"/>
            </a:pPr>
            <a:r>
              <a:t>Check the plausibility of the model.</a:t>
            </a:r>
            <a:endParaRPr sz="2400"/>
          </a:p>
          <a:p>
            <a:pPr lvl="1">
              <a:lnSpc>
                <a:spcPct val="100000"/>
              </a:lnSpc>
              <a:spcBef>
                <a:spcPts val="500"/>
              </a:spcBef>
              <a:defRPr sz="2000"/>
            </a:pPr>
            <a:r>
              <a:t>Check model against given knowledge base (discovered info. Novel and valuable?)</a:t>
            </a:r>
          </a:p>
          <a:p>
            <a:pPr lvl="1">
              <a:lnSpc>
                <a:spcPct val="100000"/>
              </a:lnSpc>
              <a:spcBef>
                <a:spcPts val="500"/>
              </a:spcBef>
              <a:defRPr sz="2000"/>
            </a:pPr>
            <a:r>
              <a:t>Check result reliability. Analyse potentials for the deployment of each result.</a:t>
            </a:r>
          </a:p>
        </p:txBody>
      </p:sp>
      <p:sp>
        <p:nvSpPr>
          <p:cNvPr id="721"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3" name="Picture 2" descr="Picture 2"/>
          <p:cNvPicPr>
            <a:picLocks noChangeAspect="1"/>
          </p:cNvPicPr>
          <p:nvPr/>
        </p:nvPicPr>
        <p:blipFill>
          <a:blip r:embed="rId2"/>
          <a:stretch>
            <a:fillRect/>
          </a:stretch>
        </p:blipFill>
        <p:spPr>
          <a:xfrm>
            <a:off x="9727224" y="2276348"/>
            <a:ext cx="1710932" cy="1461375"/>
          </a:xfrm>
          <a:prstGeom prst="rect">
            <a:avLst/>
          </a:prstGeom>
          <a:ln w="12700">
            <a:miter lim="400000"/>
          </a:ln>
        </p:spPr>
      </p:pic>
      <p:sp>
        <p:nvSpPr>
          <p:cNvPr id="724" name="Rectangle 2"/>
          <p:cNvSpPr txBox="1">
            <a:spLocks noGrp="1"/>
          </p:cNvSpPr>
          <p:nvPr>
            <p:ph type="title"/>
          </p:nvPr>
        </p:nvSpPr>
        <p:spPr>
          <a:xfrm>
            <a:off x="539263" y="233265"/>
            <a:ext cx="10515601" cy="666978"/>
          </a:xfrm>
          <a:prstGeom prst="rect">
            <a:avLst/>
          </a:prstGeom>
        </p:spPr>
        <p:txBody>
          <a:bodyPr/>
          <a:lstStyle>
            <a:lvl1pPr defTabSz="896111">
              <a:defRPr sz="3822"/>
            </a:lvl1pPr>
          </a:lstStyle>
          <a:p>
            <a:r>
              <a:t>Phase 5 – Evaluation</a:t>
            </a:r>
          </a:p>
        </p:txBody>
      </p:sp>
      <p:sp>
        <p:nvSpPr>
          <p:cNvPr id="725" name="Rectangle 3"/>
          <p:cNvSpPr txBox="1">
            <a:spLocks noGrp="1"/>
          </p:cNvSpPr>
          <p:nvPr>
            <p:ph type="body" idx="1"/>
          </p:nvPr>
        </p:nvSpPr>
        <p:spPr>
          <a:xfrm>
            <a:off x="3695732" y="2276872"/>
            <a:ext cx="8160909" cy="4224469"/>
          </a:xfrm>
          <a:prstGeom prst="rect">
            <a:avLst/>
          </a:prstGeom>
        </p:spPr>
        <p:txBody>
          <a:bodyPr/>
          <a:lstStyle/>
          <a:p>
            <a:pPr>
              <a:lnSpc>
                <a:spcPct val="120000"/>
              </a:lnSpc>
              <a:defRPr sz="2000"/>
            </a:pPr>
            <a:r>
              <a:t>Model Evaluation</a:t>
            </a:r>
          </a:p>
          <a:p>
            <a:pPr lvl="1">
              <a:lnSpc>
                <a:spcPct val="120000"/>
              </a:lnSpc>
              <a:spcBef>
                <a:spcPts val="500"/>
              </a:spcBef>
              <a:defRPr sz="1600"/>
            </a:pPr>
            <a:r>
              <a:t>More thoroughly evaluate the model</a:t>
            </a:r>
          </a:p>
          <a:p>
            <a:pPr lvl="1">
              <a:lnSpc>
                <a:spcPct val="120000"/>
              </a:lnSpc>
              <a:spcBef>
                <a:spcPts val="500"/>
              </a:spcBef>
              <a:defRPr sz="1600"/>
            </a:pPr>
            <a:r>
              <a:t>Decide how to use the results</a:t>
            </a:r>
          </a:p>
          <a:p>
            <a:pPr lvl="1">
              <a:lnSpc>
                <a:spcPct val="120000"/>
              </a:lnSpc>
              <a:spcBef>
                <a:spcPts val="500"/>
              </a:spcBef>
              <a:defRPr sz="1600"/>
            </a:pPr>
            <a:r>
              <a:t>Methods and criteria depend on model type:</a:t>
            </a:r>
          </a:p>
          <a:p>
            <a:pPr marL="1143000" lvl="2" indent="-228600">
              <a:lnSpc>
                <a:spcPct val="120000"/>
              </a:lnSpc>
              <a:spcBef>
                <a:spcPts val="500"/>
              </a:spcBef>
              <a:defRPr sz="1400"/>
            </a:pPr>
            <a:r>
              <a:t>e.g., coincidence matrix with classification models and mean error rate with regression models.</a:t>
            </a:r>
            <a:endParaRPr sz="2400"/>
          </a:p>
          <a:p>
            <a:pPr lvl="1">
              <a:lnSpc>
                <a:spcPct val="120000"/>
              </a:lnSpc>
              <a:spcBef>
                <a:spcPts val="500"/>
              </a:spcBef>
              <a:defRPr sz="1600"/>
            </a:pPr>
            <a:r>
              <a:t>Interpretation of model: essential or not, easy or hard depends on the algorithm.</a:t>
            </a:r>
            <a:endParaRPr sz="900"/>
          </a:p>
          <a:p>
            <a:pPr lvl="1">
              <a:lnSpc>
                <a:spcPct val="120000"/>
              </a:lnSpc>
              <a:spcBef>
                <a:spcPts val="500"/>
              </a:spcBef>
              <a:defRPr sz="1600"/>
            </a:pPr>
            <a:r>
              <a:t>Thoroughly evaluate the model and review the steps executed to construct it to ensure that it properly achieves the business objectives.</a:t>
            </a:r>
          </a:p>
          <a:p>
            <a:pPr lvl="1">
              <a:lnSpc>
                <a:spcPct val="120000"/>
              </a:lnSpc>
              <a:spcBef>
                <a:spcPts val="500"/>
              </a:spcBef>
              <a:defRPr sz="1600"/>
            </a:pPr>
            <a:r>
              <a:t>A key objective is to determine if there is an important business issue that has not been sufficiently considered. At the end of this phase, a decision on using the data mining results should be reached.</a:t>
            </a:r>
          </a:p>
        </p:txBody>
      </p:sp>
      <p:grpSp>
        <p:nvGrpSpPr>
          <p:cNvPr id="728" name="AutoShape 3"/>
          <p:cNvGrpSpPr/>
          <p:nvPr/>
        </p:nvGrpSpPr>
        <p:grpSpPr>
          <a:xfrm>
            <a:off x="539263" y="1206500"/>
            <a:ext cx="2168770" cy="762000"/>
            <a:chOff x="0" y="0"/>
            <a:chExt cx="2168768" cy="762000"/>
          </a:xfrm>
        </p:grpSpPr>
        <p:sp>
          <p:nvSpPr>
            <p:cNvPr id="726" name="Shape"/>
            <p:cNvSpPr/>
            <p:nvPr/>
          </p:nvSpPr>
          <p:spPr>
            <a:xfrm>
              <a:off x="0" y="0"/>
              <a:ext cx="2168769"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43" y="0"/>
                  </a:lnTo>
                  <a:lnTo>
                    <a:pt x="21600" y="10800"/>
                  </a:lnTo>
                  <a:lnTo>
                    <a:pt x="17043" y="21600"/>
                  </a:lnTo>
                  <a:lnTo>
                    <a:pt x="0" y="21600"/>
                  </a:lnTo>
                  <a:close/>
                </a:path>
              </a:pathLst>
            </a:cu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27" name="Business…"/>
            <p:cNvSpPr txBox="1"/>
            <p:nvPr/>
          </p:nvSpPr>
          <p:spPr>
            <a:xfrm>
              <a:off x="56711" y="125849"/>
              <a:ext cx="1190478"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Business</a:t>
              </a:r>
            </a:p>
            <a:p>
              <a:pPr>
                <a:defRPr sz="1300">
                  <a:solidFill>
                    <a:srgbClr val="FFFFFF"/>
                  </a:solidFill>
                </a:defRPr>
              </a:pPr>
              <a:r>
                <a:t>Understanding</a:t>
              </a:r>
            </a:p>
          </p:txBody>
        </p:sp>
      </p:grpSp>
      <p:grpSp>
        <p:nvGrpSpPr>
          <p:cNvPr id="731" name="AutoShape 4"/>
          <p:cNvGrpSpPr/>
          <p:nvPr/>
        </p:nvGrpSpPr>
        <p:grpSpPr>
          <a:xfrm>
            <a:off x="2264509" y="1206500"/>
            <a:ext cx="2078892" cy="763589"/>
            <a:chOff x="0" y="0"/>
            <a:chExt cx="2078891" cy="763587"/>
          </a:xfrm>
        </p:grpSpPr>
        <p:sp>
          <p:nvSpPr>
            <p:cNvPr id="729"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30" name="Data…"/>
            <p:cNvSpPr txBox="1"/>
            <p:nvPr/>
          </p:nvSpPr>
          <p:spPr>
            <a:xfrm>
              <a:off x="495255" y="126642"/>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Data</a:t>
              </a:r>
            </a:p>
            <a:p>
              <a:pPr>
                <a:defRPr sz="1300">
                  <a:solidFill>
                    <a:srgbClr val="FFFFFF"/>
                  </a:solidFill>
                </a:defRPr>
              </a:pPr>
              <a:r>
                <a:t>Understanding</a:t>
              </a:r>
            </a:p>
          </p:txBody>
        </p:sp>
      </p:grpSp>
      <p:grpSp>
        <p:nvGrpSpPr>
          <p:cNvPr id="734" name="AutoShape 5"/>
          <p:cNvGrpSpPr/>
          <p:nvPr/>
        </p:nvGrpSpPr>
        <p:grpSpPr>
          <a:xfrm>
            <a:off x="3899877" y="1206500"/>
            <a:ext cx="2078893" cy="763589"/>
            <a:chOff x="0" y="0"/>
            <a:chExt cx="2078891" cy="763587"/>
          </a:xfrm>
        </p:grpSpPr>
        <p:sp>
          <p:nvSpPr>
            <p:cNvPr id="732"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33" name="Data…"/>
            <p:cNvSpPr txBox="1"/>
            <p:nvPr/>
          </p:nvSpPr>
          <p:spPr>
            <a:xfrm>
              <a:off x="495255" y="126642"/>
              <a:ext cx="1199507"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     Data</a:t>
              </a:r>
            </a:p>
            <a:p>
              <a:pPr>
                <a:defRPr sz="1300">
                  <a:solidFill>
                    <a:srgbClr val="FFFFFF"/>
                  </a:solidFill>
                </a:defRPr>
              </a:pPr>
              <a:r>
                <a:t>     Preparation</a:t>
              </a:r>
            </a:p>
          </p:txBody>
        </p:sp>
      </p:grpSp>
      <p:grpSp>
        <p:nvGrpSpPr>
          <p:cNvPr id="737" name="AutoShape 6"/>
          <p:cNvGrpSpPr/>
          <p:nvPr/>
        </p:nvGrpSpPr>
        <p:grpSpPr>
          <a:xfrm>
            <a:off x="5533292" y="1206500"/>
            <a:ext cx="2078893" cy="763589"/>
            <a:chOff x="0" y="0"/>
            <a:chExt cx="2078891" cy="763587"/>
          </a:xfrm>
        </p:grpSpPr>
        <p:sp>
          <p:nvSpPr>
            <p:cNvPr id="735"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36" name="Modeling"/>
            <p:cNvSpPr txBox="1"/>
            <p:nvPr/>
          </p:nvSpPr>
          <p:spPr>
            <a:xfrm>
              <a:off x="495255" y="228242"/>
              <a:ext cx="101594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Modeling</a:t>
              </a:r>
            </a:p>
          </p:txBody>
        </p:sp>
      </p:grpSp>
      <p:grpSp>
        <p:nvGrpSpPr>
          <p:cNvPr id="740" name="AutoShape 7"/>
          <p:cNvGrpSpPr/>
          <p:nvPr/>
        </p:nvGrpSpPr>
        <p:grpSpPr>
          <a:xfrm>
            <a:off x="8802078" y="1206500"/>
            <a:ext cx="2078893" cy="763589"/>
            <a:chOff x="0" y="0"/>
            <a:chExt cx="2078891" cy="763587"/>
          </a:xfrm>
        </p:grpSpPr>
        <p:sp>
          <p:nvSpPr>
            <p:cNvPr id="738"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39" name="Deployment"/>
            <p:cNvSpPr txBox="1"/>
            <p:nvPr/>
          </p:nvSpPr>
          <p:spPr>
            <a:xfrm>
              <a:off x="495255" y="228242"/>
              <a:ext cx="122691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Deployment</a:t>
              </a:r>
            </a:p>
          </p:txBody>
        </p:sp>
      </p:grpSp>
      <p:grpSp>
        <p:nvGrpSpPr>
          <p:cNvPr id="743" name="AutoShape 8"/>
          <p:cNvGrpSpPr/>
          <p:nvPr/>
        </p:nvGrpSpPr>
        <p:grpSpPr>
          <a:xfrm>
            <a:off x="7168663" y="1206500"/>
            <a:ext cx="2078893" cy="763589"/>
            <a:chOff x="0" y="0"/>
            <a:chExt cx="2078891" cy="763587"/>
          </a:xfrm>
        </p:grpSpPr>
        <p:sp>
          <p:nvSpPr>
            <p:cNvPr id="741"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42" name="Evaluation"/>
            <p:cNvSpPr txBox="1"/>
            <p:nvPr/>
          </p:nvSpPr>
          <p:spPr>
            <a:xfrm>
              <a:off x="495255" y="228242"/>
              <a:ext cx="111695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Evaluation</a:t>
              </a:r>
            </a:p>
          </p:txBody>
        </p:sp>
      </p:grpSp>
      <p:grpSp>
        <p:nvGrpSpPr>
          <p:cNvPr id="746" name="AutoShape 9"/>
          <p:cNvGrpSpPr/>
          <p:nvPr/>
        </p:nvGrpSpPr>
        <p:grpSpPr>
          <a:xfrm>
            <a:off x="1434124" y="2489199"/>
            <a:ext cx="1834664" cy="719141"/>
            <a:chOff x="0" y="0"/>
            <a:chExt cx="1834663" cy="719139"/>
          </a:xfrm>
        </p:grpSpPr>
        <p:sp>
          <p:nvSpPr>
            <p:cNvPr id="744" name="Rectangle"/>
            <p:cNvSpPr/>
            <p:nvPr/>
          </p:nvSpPr>
          <p:spPr>
            <a:xfrm>
              <a:off x="-1" y="-1"/>
              <a:ext cx="1834665"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745" name="Evaluate…"/>
            <p:cNvSpPr txBox="1"/>
            <p:nvPr/>
          </p:nvSpPr>
          <p:spPr>
            <a:xfrm>
              <a:off x="463643" y="66318"/>
              <a:ext cx="90737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Evaluate</a:t>
              </a:r>
            </a:p>
            <a:p>
              <a:pPr algn="ctr">
                <a:defRPr sz="1600"/>
              </a:pPr>
              <a:r>
                <a:t>Results</a:t>
              </a:r>
            </a:p>
          </p:txBody>
        </p:sp>
      </p:grpSp>
      <p:grpSp>
        <p:nvGrpSpPr>
          <p:cNvPr id="749" name="AutoShape 10"/>
          <p:cNvGrpSpPr/>
          <p:nvPr/>
        </p:nvGrpSpPr>
        <p:grpSpPr>
          <a:xfrm>
            <a:off x="1436078" y="3555999"/>
            <a:ext cx="1834662" cy="719141"/>
            <a:chOff x="0" y="0"/>
            <a:chExt cx="1834661" cy="719139"/>
          </a:xfrm>
        </p:grpSpPr>
        <p:sp>
          <p:nvSpPr>
            <p:cNvPr id="747" name="Rectangle"/>
            <p:cNvSpPr/>
            <p:nvPr/>
          </p:nvSpPr>
          <p:spPr>
            <a:xfrm>
              <a:off x="-1" y="-1"/>
              <a:ext cx="1834663"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748" name="Review…"/>
            <p:cNvSpPr txBox="1"/>
            <p:nvPr/>
          </p:nvSpPr>
          <p:spPr>
            <a:xfrm>
              <a:off x="492019" y="66318"/>
              <a:ext cx="850623"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Review</a:t>
              </a:r>
            </a:p>
            <a:p>
              <a:pPr algn="ctr">
                <a:defRPr sz="1600"/>
              </a:pPr>
              <a:r>
                <a:t>Process</a:t>
              </a:r>
            </a:p>
          </p:txBody>
        </p:sp>
      </p:grpSp>
      <p:grpSp>
        <p:nvGrpSpPr>
          <p:cNvPr id="752" name="AutoShape 11"/>
          <p:cNvGrpSpPr/>
          <p:nvPr/>
        </p:nvGrpSpPr>
        <p:grpSpPr>
          <a:xfrm>
            <a:off x="1436078" y="4624389"/>
            <a:ext cx="1834662" cy="719138"/>
            <a:chOff x="0" y="0"/>
            <a:chExt cx="1834661" cy="719137"/>
          </a:xfrm>
        </p:grpSpPr>
        <p:sp>
          <p:nvSpPr>
            <p:cNvPr id="750" name="Rectangle"/>
            <p:cNvSpPr/>
            <p:nvPr/>
          </p:nvSpPr>
          <p:spPr>
            <a:xfrm>
              <a:off x="-1" y="-1"/>
              <a:ext cx="1834663" cy="719139"/>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751" name="Determine…"/>
            <p:cNvSpPr txBox="1"/>
            <p:nvPr/>
          </p:nvSpPr>
          <p:spPr>
            <a:xfrm>
              <a:off x="362092" y="66317"/>
              <a:ext cx="111047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Determine</a:t>
              </a:r>
            </a:p>
            <a:p>
              <a:pPr algn="ctr">
                <a:defRPr sz="1600"/>
              </a:pPr>
              <a:r>
                <a:t>Next Steps</a:t>
              </a:r>
            </a:p>
          </p:txBody>
        </p:sp>
      </p:grpSp>
      <p:sp>
        <p:nvSpPr>
          <p:cNvPr id="758" name="AutoShape 13"/>
          <p:cNvSpPr/>
          <p:nvPr/>
        </p:nvSpPr>
        <p:spPr>
          <a:xfrm>
            <a:off x="3272789" y="1587500"/>
            <a:ext cx="4326891" cy="12611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77" y="0"/>
                </a:lnTo>
                <a:lnTo>
                  <a:pt x="9377" y="21600"/>
                </a:lnTo>
                <a:lnTo>
                  <a:pt x="0" y="21600"/>
                </a:lnTo>
              </a:path>
            </a:pathLst>
          </a:custGeom>
          <a:ln>
            <a:solidFill>
              <a:srgbClr val="000000"/>
            </a:solidFill>
            <a:miter/>
          </a:ln>
        </p:spPr>
        <p:txBody>
          <a:bodyPr/>
          <a:lstStyle/>
          <a:p>
            <a:endParaRPr/>
          </a:p>
        </p:txBody>
      </p:sp>
      <p:sp>
        <p:nvSpPr>
          <p:cNvPr id="759" name="AutoShape 14"/>
          <p:cNvSpPr/>
          <p:nvPr/>
        </p:nvSpPr>
        <p:spPr>
          <a:xfrm>
            <a:off x="2352123" y="3213100"/>
            <a:ext cx="619" cy="3381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760" name="AutoShape 15"/>
          <p:cNvSpPr/>
          <p:nvPr/>
        </p:nvSpPr>
        <p:spPr>
          <a:xfrm>
            <a:off x="2353408" y="4279900"/>
            <a:ext cx="1" cy="339727"/>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21600" y="14400"/>
                  <a:pt x="0" y="21600"/>
                </a:cubicBezTo>
              </a:path>
            </a:pathLst>
          </a:custGeom>
          <a:ln>
            <a:solidFill>
              <a:srgbClr val="000000"/>
            </a:solidFill>
            <a:miter/>
          </a:ln>
        </p:spPr>
        <p:txBody>
          <a:bodyPr/>
          <a:lstStyle/>
          <a:p>
            <a:endParaRPr/>
          </a:p>
        </p:txBody>
      </p:sp>
      <p:sp>
        <p:nvSpPr>
          <p:cNvPr id="756" name="TextBox 16"/>
          <p:cNvSpPr txBox="1"/>
          <p:nvPr/>
        </p:nvSpPr>
        <p:spPr>
          <a:xfrm>
            <a:off x="9599965" y="65937"/>
            <a:ext cx="2463563" cy="662941"/>
          </a:xfrm>
          <a:prstGeom prst="rect">
            <a:avLst/>
          </a:prstGeom>
          <a:solidFill>
            <a:srgbClr val="000000"/>
          </a:solidFill>
          <a:ln w="12700">
            <a:solidFill>
              <a:srgbClr val="0000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a:solidFill>
                  <a:srgbClr val="FAFBFD"/>
                </a:solidFill>
              </a:defRPr>
            </a:pPr>
            <a:r>
              <a:t>But this can be difficult.</a:t>
            </a:r>
          </a:p>
          <a:p>
            <a:pPr>
              <a:defRPr>
                <a:solidFill>
                  <a:srgbClr val="FAFBFD"/>
                </a:solidFill>
              </a:defRPr>
            </a:pPr>
            <a:r>
              <a:t>What does it all mean!</a:t>
            </a:r>
          </a:p>
        </p:txBody>
      </p:sp>
      <p:sp>
        <p:nvSpPr>
          <p:cNvPr id="757"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23"/>
                                        </p:tgtEl>
                                        <p:attrNameLst>
                                          <p:attrName>style.visibility</p:attrName>
                                        </p:attrNameLst>
                                      </p:cBhvr>
                                      <p:to>
                                        <p:strVal val="visible"/>
                                      </p:to>
                                    </p:set>
                                    <p:animEffect transition="in" filter="fade">
                                      <p:cBhvr>
                                        <p:cTn id="7" dur="500"/>
                                        <p:tgtEl>
                                          <p:spTgt spid="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Rectangle 2"/>
          <p:cNvSpPr txBox="1">
            <a:spLocks noGrp="1"/>
          </p:cNvSpPr>
          <p:nvPr>
            <p:ph type="title"/>
          </p:nvPr>
        </p:nvSpPr>
        <p:spPr>
          <a:xfrm>
            <a:off x="838200" y="365125"/>
            <a:ext cx="10515600" cy="618849"/>
          </a:xfrm>
          <a:prstGeom prst="rect">
            <a:avLst/>
          </a:prstGeom>
        </p:spPr>
        <p:txBody>
          <a:bodyPr/>
          <a:lstStyle>
            <a:lvl1pPr defTabSz="832104">
              <a:defRPr sz="3549"/>
            </a:lvl1pPr>
          </a:lstStyle>
          <a:p>
            <a:r>
              <a:t>Phase 5 – Evaluation</a:t>
            </a:r>
          </a:p>
        </p:txBody>
      </p:sp>
      <p:sp>
        <p:nvSpPr>
          <p:cNvPr id="763" name="Rectangle 3"/>
          <p:cNvSpPr txBox="1">
            <a:spLocks noGrp="1"/>
          </p:cNvSpPr>
          <p:nvPr>
            <p:ph type="body" idx="1"/>
          </p:nvPr>
        </p:nvSpPr>
        <p:spPr>
          <a:xfrm>
            <a:off x="1006837" y="1121161"/>
            <a:ext cx="10178324" cy="5016750"/>
          </a:xfrm>
          <a:prstGeom prst="rect">
            <a:avLst/>
          </a:prstGeom>
        </p:spPr>
        <p:txBody>
          <a:bodyPr/>
          <a:lstStyle/>
          <a:p>
            <a:pPr>
              <a:lnSpc>
                <a:spcPct val="100000"/>
              </a:lnSpc>
              <a:defRPr sz="2500" b="1"/>
            </a:pPr>
            <a:r>
              <a:t>Evaluate results</a:t>
            </a:r>
          </a:p>
          <a:p>
            <a:pPr lvl="1">
              <a:lnSpc>
                <a:spcPct val="100000"/>
              </a:lnSpc>
              <a:spcBef>
                <a:spcPts val="500"/>
              </a:spcBef>
              <a:defRPr sz="2200"/>
            </a:pPr>
            <a:r>
              <a:t>Understand data mining results. Check impact for data mining goal.</a:t>
            </a:r>
          </a:p>
          <a:p>
            <a:pPr lvl="1">
              <a:lnSpc>
                <a:spcPct val="100000"/>
              </a:lnSpc>
              <a:spcBef>
                <a:spcPts val="500"/>
              </a:spcBef>
              <a:defRPr sz="2200"/>
            </a:pPr>
            <a:r>
              <a:t>Check the result against the knowledge base to see if it is novel and valuable.</a:t>
            </a:r>
          </a:p>
          <a:p>
            <a:pPr marL="1143000" lvl="2" indent="-228600">
              <a:lnSpc>
                <a:spcPct val="100000"/>
              </a:lnSpc>
              <a:spcBef>
                <a:spcPts val="500"/>
              </a:spcBef>
              <a:defRPr sz="2000"/>
            </a:pPr>
            <a:r>
              <a:t>Evaluate and assess results concerning business success criteria.</a:t>
            </a:r>
            <a:endParaRPr sz="2400"/>
          </a:p>
          <a:p>
            <a:pPr lvl="1">
              <a:lnSpc>
                <a:spcPct val="100000"/>
              </a:lnSpc>
              <a:spcBef>
                <a:spcPts val="500"/>
              </a:spcBef>
              <a:defRPr sz="2200"/>
            </a:pPr>
            <a:r>
              <a:t>Rank results according to business success criteria. Check the resulting impact on the initial application goal.</a:t>
            </a:r>
          </a:p>
          <a:p>
            <a:pPr lvl="1">
              <a:lnSpc>
                <a:spcPct val="100000"/>
              </a:lnSpc>
              <a:spcBef>
                <a:spcPts val="500"/>
              </a:spcBef>
              <a:defRPr sz="2200"/>
            </a:pPr>
            <a:r>
              <a:t>Are there new business objectives? (address later in the project or new project?)</a:t>
            </a:r>
          </a:p>
          <a:p>
            <a:pPr lvl="1">
              <a:lnSpc>
                <a:spcPct val="100000"/>
              </a:lnSpc>
              <a:spcBef>
                <a:spcPts val="500"/>
              </a:spcBef>
              <a:defRPr sz="2200"/>
            </a:pPr>
            <a:r>
              <a:t>State conclusions for future data mining projects.</a:t>
            </a:r>
          </a:p>
        </p:txBody>
      </p:sp>
      <p:sp>
        <p:nvSpPr>
          <p:cNvPr id="764" name="Slide Number Placeholder 4"/>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76</a:t>
            </a:fld>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Rectangle 2"/>
          <p:cNvSpPr txBox="1">
            <a:spLocks noGrp="1"/>
          </p:cNvSpPr>
          <p:nvPr>
            <p:ph type="title"/>
          </p:nvPr>
        </p:nvSpPr>
        <p:spPr>
          <a:xfrm>
            <a:off x="838200" y="365125"/>
            <a:ext cx="10515600" cy="618849"/>
          </a:xfrm>
          <a:prstGeom prst="rect">
            <a:avLst/>
          </a:prstGeom>
        </p:spPr>
        <p:txBody>
          <a:bodyPr/>
          <a:lstStyle>
            <a:lvl1pPr defTabSz="832104">
              <a:defRPr sz="3549"/>
            </a:lvl1pPr>
          </a:lstStyle>
          <a:p>
            <a:r>
              <a:t>Phase 5 – Evaluation</a:t>
            </a:r>
          </a:p>
        </p:txBody>
      </p:sp>
      <p:sp>
        <p:nvSpPr>
          <p:cNvPr id="767" name="Rectangle 3"/>
          <p:cNvSpPr txBox="1">
            <a:spLocks noGrp="1"/>
          </p:cNvSpPr>
          <p:nvPr>
            <p:ph type="body" idx="1"/>
          </p:nvPr>
        </p:nvSpPr>
        <p:spPr>
          <a:xfrm>
            <a:off x="1006837" y="1290917"/>
            <a:ext cx="10178324" cy="4846994"/>
          </a:xfrm>
          <a:prstGeom prst="rect">
            <a:avLst/>
          </a:prstGeom>
        </p:spPr>
        <p:txBody>
          <a:bodyPr/>
          <a:lstStyle/>
          <a:p>
            <a:pPr>
              <a:lnSpc>
                <a:spcPct val="110000"/>
              </a:lnSpc>
              <a:defRPr sz="2500" b="1"/>
            </a:pPr>
            <a:r>
              <a:t>Review of process</a:t>
            </a:r>
          </a:p>
          <a:p>
            <a:pPr lvl="1">
              <a:lnSpc>
                <a:spcPct val="110000"/>
              </a:lnSpc>
              <a:spcBef>
                <a:spcPts val="500"/>
              </a:spcBef>
              <a:defRPr sz="2200"/>
            </a:pPr>
            <a:r>
              <a:t>Summarise the process review (activities that are missed or should be repeated).</a:t>
            </a:r>
          </a:p>
          <a:p>
            <a:pPr lvl="1">
              <a:lnSpc>
                <a:spcPct val="110000"/>
              </a:lnSpc>
              <a:spcBef>
                <a:spcPts val="500"/>
              </a:spcBef>
              <a:defRPr sz="2200"/>
            </a:pPr>
            <a:r>
              <a:t>Overview of the data mining process. Is there any overlooked factor or task? (did we correctly build the model? Did we only use attributes that we are allowed to use and that are available for future analyses?)</a:t>
            </a:r>
          </a:p>
          <a:p>
            <a:pPr lvl="1">
              <a:lnSpc>
                <a:spcPct val="110000"/>
              </a:lnSpc>
              <a:spcBef>
                <a:spcPts val="500"/>
              </a:spcBef>
              <a:defRPr sz="2200"/>
            </a:pPr>
            <a:r>
              <a:t>Identify failures, misleading steps, possible alternative actions, and unexpected paths.</a:t>
            </a:r>
          </a:p>
          <a:p>
            <a:pPr lvl="1">
              <a:lnSpc>
                <a:spcPct val="110000"/>
              </a:lnSpc>
              <a:spcBef>
                <a:spcPts val="500"/>
              </a:spcBef>
              <a:defRPr sz="2200"/>
            </a:pPr>
            <a:r>
              <a:t>Review data mining results concerning business success.</a:t>
            </a:r>
          </a:p>
        </p:txBody>
      </p:sp>
      <p:sp>
        <p:nvSpPr>
          <p:cNvPr id="768"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77</a:t>
            </a:fld>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Rectangle 2"/>
          <p:cNvSpPr txBox="1">
            <a:spLocks noGrp="1"/>
          </p:cNvSpPr>
          <p:nvPr>
            <p:ph type="title"/>
          </p:nvPr>
        </p:nvSpPr>
        <p:spPr>
          <a:xfrm>
            <a:off x="500923" y="255794"/>
            <a:ext cx="10515601" cy="837512"/>
          </a:xfrm>
          <a:prstGeom prst="rect">
            <a:avLst/>
          </a:prstGeom>
        </p:spPr>
        <p:txBody>
          <a:bodyPr/>
          <a:lstStyle/>
          <a:p>
            <a:r>
              <a:t>Phase 5 – Evaluation</a:t>
            </a:r>
          </a:p>
        </p:txBody>
      </p:sp>
      <p:sp>
        <p:nvSpPr>
          <p:cNvPr id="771" name="Rectangle 3"/>
          <p:cNvSpPr txBox="1">
            <a:spLocks noGrp="1"/>
          </p:cNvSpPr>
          <p:nvPr>
            <p:ph type="body" idx="1"/>
          </p:nvPr>
        </p:nvSpPr>
        <p:spPr>
          <a:xfrm>
            <a:off x="669561" y="1178418"/>
            <a:ext cx="10178323" cy="4501162"/>
          </a:xfrm>
          <a:prstGeom prst="rect">
            <a:avLst/>
          </a:prstGeom>
        </p:spPr>
        <p:txBody>
          <a:bodyPr/>
          <a:lstStyle/>
          <a:p>
            <a:pPr>
              <a:lnSpc>
                <a:spcPct val="108000"/>
              </a:lnSpc>
              <a:defRPr sz="2200" b="1"/>
            </a:pPr>
            <a:r>
              <a:t>Determine next steps</a:t>
            </a:r>
          </a:p>
          <a:p>
            <a:pPr lvl="1">
              <a:lnSpc>
                <a:spcPct val="108000"/>
              </a:lnSpc>
              <a:spcBef>
                <a:spcPts val="500"/>
              </a:spcBef>
              <a:defRPr sz="2000"/>
            </a:pPr>
            <a:r>
              <a:t>Analyse the potential for deployment of each result. Estimate potential for improvement of the current process.</a:t>
            </a:r>
          </a:p>
          <a:p>
            <a:pPr lvl="1">
              <a:lnSpc>
                <a:spcPct val="108000"/>
              </a:lnSpc>
              <a:spcBef>
                <a:spcPts val="500"/>
              </a:spcBef>
              <a:defRPr sz="2000"/>
            </a:pPr>
            <a:r>
              <a:t>Check remaining resources to determine if they allow additional process iterations (or whether additional resources can be made available).</a:t>
            </a:r>
          </a:p>
          <a:p>
            <a:pPr lvl="1">
              <a:lnSpc>
                <a:spcPct val="108000"/>
              </a:lnSpc>
              <a:spcBef>
                <a:spcPts val="500"/>
              </a:spcBef>
              <a:defRPr sz="2000"/>
            </a:pPr>
            <a:r>
              <a:t>Recommend alternative continuations. Refine process plan.</a:t>
            </a:r>
            <a:endParaRPr sz="2200" b="1"/>
          </a:p>
          <a:p>
            <a:pPr>
              <a:lnSpc>
                <a:spcPct val="108000"/>
              </a:lnSpc>
              <a:defRPr sz="2200" b="1"/>
            </a:pPr>
            <a:r>
              <a:t>Decision</a:t>
            </a:r>
          </a:p>
          <a:p>
            <a:pPr lvl="1">
              <a:lnSpc>
                <a:spcPct val="108000"/>
              </a:lnSpc>
              <a:spcBef>
                <a:spcPts val="500"/>
              </a:spcBef>
              <a:defRPr sz="2000"/>
            </a:pPr>
            <a:r>
              <a:t>Based on the results and process review, it has been decided how to proceed to the next stage (remaining resources and budget).</a:t>
            </a:r>
          </a:p>
          <a:p>
            <a:pPr lvl="1">
              <a:lnSpc>
                <a:spcPct val="108000"/>
              </a:lnSpc>
              <a:spcBef>
                <a:spcPts val="500"/>
              </a:spcBef>
              <a:defRPr sz="2000"/>
            </a:pPr>
            <a:r>
              <a:t>Rank the possible actions. Select one of the possible actions.</a:t>
            </a:r>
          </a:p>
          <a:p>
            <a:pPr lvl="1">
              <a:lnSpc>
                <a:spcPct val="108000"/>
              </a:lnSpc>
              <a:spcBef>
                <a:spcPts val="500"/>
              </a:spcBef>
              <a:defRPr sz="2000"/>
            </a:pPr>
            <a:r>
              <a:t>Document reasons for the choice.</a:t>
            </a:r>
          </a:p>
        </p:txBody>
      </p:sp>
      <p:sp>
        <p:nvSpPr>
          <p:cNvPr id="772"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78</a:t>
            </a:fld>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Rectangle 2"/>
          <p:cNvSpPr txBox="1">
            <a:spLocks noGrp="1"/>
          </p:cNvSpPr>
          <p:nvPr>
            <p:ph type="title"/>
          </p:nvPr>
        </p:nvSpPr>
        <p:spPr>
          <a:xfrm>
            <a:off x="377054" y="300438"/>
            <a:ext cx="10515601" cy="666978"/>
          </a:xfrm>
          <a:prstGeom prst="rect">
            <a:avLst/>
          </a:prstGeom>
        </p:spPr>
        <p:txBody>
          <a:bodyPr/>
          <a:lstStyle>
            <a:lvl1pPr defTabSz="896111">
              <a:defRPr sz="3822"/>
            </a:lvl1pPr>
          </a:lstStyle>
          <a:p>
            <a:r>
              <a:t>Phases 6 - Deployment</a:t>
            </a:r>
          </a:p>
        </p:txBody>
      </p:sp>
      <p:sp>
        <p:nvSpPr>
          <p:cNvPr id="775" name="Rectangle 3"/>
          <p:cNvSpPr txBox="1">
            <a:spLocks noGrp="1"/>
          </p:cNvSpPr>
          <p:nvPr>
            <p:ph type="body" idx="1"/>
          </p:nvPr>
        </p:nvSpPr>
        <p:spPr>
          <a:xfrm>
            <a:off x="3791744" y="2276872"/>
            <a:ext cx="8160908" cy="4224469"/>
          </a:xfrm>
          <a:prstGeom prst="rect">
            <a:avLst/>
          </a:prstGeom>
        </p:spPr>
        <p:txBody>
          <a:bodyPr/>
          <a:lstStyle/>
          <a:p>
            <a:pPr>
              <a:lnSpc>
                <a:spcPct val="96000"/>
              </a:lnSpc>
              <a:defRPr sz="1900"/>
            </a:pPr>
            <a:r>
              <a:t>Deployment</a:t>
            </a:r>
            <a:endParaRPr sz="2500"/>
          </a:p>
          <a:p>
            <a:pPr lvl="1">
              <a:lnSpc>
                <a:spcPct val="96000"/>
              </a:lnSpc>
              <a:spcBef>
                <a:spcPts val="500"/>
              </a:spcBef>
              <a:defRPr sz="1900"/>
            </a:pPr>
            <a:r>
              <a:t>Determine how the results need to be utilised</a:t>
            </a:r>
            <a:endParaRPr sz="2100"/>
          </a:p>
          <a:p>
            <a:pPr lvl="1">
              <a:lnSpc>
                <a:spcPct val="96000"/>
              </a:lnSpc>
              <a:spcBef>
                <a:spcPts val="500"/>
              </a:spcBef>
              <a:defRPr sz="1900"/>
            </a:pPr>
            <a:r>
              <a:t>Who needs to use them?</a:t>
            </a:r>
            <a:endParaRPr sz="2500"/>
          </a:p>
          <a:p>
            <a:pPr lvl="1">
              <a:lnSpc>
                <a:spcPct val="96000"/>
              </a:lnSpc>
              <a:spcBef>
                <a:spcPts val="500"/>
              </a:spcBef>
              <a:defRPr sz="1900"/>
            </a:pPr>
            <a:r>
              <a:t>How often do they need to be used</a:t>
            </a:r>
            <a:endParaRPr sz="2500"/>
          </a:p>
          <a:p>
            <a:pPr>
              <a:lnSpc>
                <a:spcPct val="96000"/>
              </a:lnSpc>
              <a:defRPr sz="1900"/>
            </a:pPr>
            <a:r>
              <a:t>Deploy Data Mining results by:</a:t>
            </a:r>
            <a:endParaRPr sz="2500"/>
          </a:p>
          <a:p>
            <a:pPr lvl="1">
              <a:lnSpc>
                <a:spcPct val="96000"/>
              </a:lnSpc>
              <a:spcBef>
                <a:spcPts val="500"/>
              </a:spcBef>
              <a:defRPr sz="1800"/>
            </a:pPr>
            <a:r>
              <a:t>Scoring a database, utilising results as business rules, and interactive scoring online.</a:t>
            </a:r>
            <a:endParaRPr sz="1300"/>
          </a:p>
          <a:p>
            <a:pPr lvl="1">
              <a:lnSpc>
                <a:spcPct val="96000"/>
              </a:lnSpc>
              <a:spcBef>
                <a:spcPts val="500"/>
              </a:spcBef>
              <a:defRPr sz="1800"/>
            </a:pPr>
            <a:r>
              <a:t>The knowledge gained will need to be organized and presented so that the customer can use it. However, depending on the requirements, the deployment phase can be as simple as generating a report or as complex as implementing a repeatable data mining process across the enterprise.</a:t>
            </a:r>
          </a:p>
        </p:txBody>
      </p:sp>
      <p:sp>
        <p:nvSpPr>
          <p:cNvPr id="776" name="Slide Number Placeholder 4"/>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79</a:t>
            </a:fld>
            <a:endParaRPr/>
          </a:p>
        </p:txBody>
      </p:sp>
      <p:grpSp>
        <p:nvGrpSpPr>
          <p:cNvPr id="779" name="AutoShape 3"/>
          <p:cNvGrpSpPr/>
          <p:nvPr/>
        </p:nvGrpSpPr>
        <p:grpSpPr>
          <a:xfrm>
            <a:off x="601786" y="1206500"/>
            <a:ext cx="2168769" cy="762000"/>
            <a:chOff x="0" y="0"/>
            <a:chExt cx="2168768" cy="762000"/>
          </a:xfrm>
        </p:grpSpPr>
        <p:sp>
          <p:nvSpPr>
            <p:cNvPr id="777" name="Shape"/>
            <p:cNvSpPr/>
            <p:nvPr/>
          </p:nvSpPr>
          <p:spPr>
            <a:xfrm>
              <a:off x="0" y="0"/>
              <a:ext cx="2168769" cy="762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43" y="0"/>
                  </a:lnTo>
                  <a:lnTo>
                    <a:pt x="21600" y="10800"/>
                  </a:lnTo>
                  <a:lnTo>
                    <a:pt x="17043" y="21600"/>
                  </a:lnTo>
                  <a:lnTo>
                    <a:pt x="0" y="21600"/>
                  </a:lnTo>
                  <a:close/>
                </a:path>
              </a:pathLst>
            </a:cu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78" name="Business…"/>
            <p:cNvSpPr txBox="1"/>
            <p:nvPr/>
          </p:nvSpPr>
          <p:spPr>
            <a:xfrm>
              <a:off x="56711" y="125849"/>
              <a:ext cx="1190478"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Business</a:t>
              </a:r>
            </a:p>
            <a:p>
              <a:pPr>
                <a:defRPr sz="1300">
                  <a:solidFill>
                    <a:srgbClr val="FFFFFF"/>
                  </a:solidFill>
                </a:defRPr>
              </a:pPr>
              <a:r>
                <a:t>Understanding</a:t>
              </a:r>
            </a:p>
          </p:txBody>
        </p:sp>
      </p:grpSp>
      <p:grpSp>
        <p:nvGrpSpPr>
          <p:cNvPr id="782" name="AutoShape 4"/>
          <p:cNvGrpSpPr/>
          <p:nvPr/>
        </p:nvGrpSpPr>
        <p:grpSpPr>
          <a:xfrm>
            <a:off x="2327032" y="1206500"/>
            <a:ext cx="2078893" cy="763589"/>
            <a:chOff x="0" y="0"/>
            <a:chExt cx="2078891" cy="763587"/>
          </a:xfrm>
        </p:grpSpPr>
        <p:sp>
          <p:nvSpPr>
            <p:cNvPr id="780"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81" name="Data…"/>
            <p:cNvSpPr txBox="1"/>
            <p:nvPr/>
          </p:nvSpPr>
          <p:spPr>
            <a:xfrm>
              <a:off x="495255" y="126642"/>
              <a:ext cx="1190479"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Data</a:t>
              </a:r>
            </a:p>
            <a:p>
              <a:pPr>
                <a:defRPr sz="1300">
                  <a:solidFill>
                    <a:srgbClr val="FFFFFF"/>
                  </a:solidFill>
                </a:defRPr>
              </a:pPr>
              <a:r>
                <a:t>Understanding</a:t>
              </a:r>
            </a:p>
          </p:txBody>
        </p:sp>
      </p:grpSp>
      <p:grpSp>
        <p:nvGrpSpPr>
          <p:cNvPr id="785" name="AutoShape 5"/>
          <p:cNvGrpSpPr/>
          <p:nvPr/>
        </p:nvGrpSpPr>
        <p:grpSpPr>
          <a:xfrm>
            <a:off x="3962401" y="1206500"/>
            <a:ext cx="2078893" cy="763589"/>
            <a:chOff x="0" y="0"/>
            <a:chExt cx="2078891" cy="763587"/>
          </a:xfrm>
        </p:grpSpPr>
        <p:sp>
          <p:nvSpPr>
            <p:cNvPr id="783"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84" name="Data…"/>
            <p:cNvSpPr txBox="1"/>
            <p:nvPr/>
          </p:nvSpPr>
          <p:spPr>
            <a:xfrm>
              <a:off x="495255" y="126642"/>
              <a:ext cx="1199507" cy="5103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1300">
                  <a:solidFill>
                    <a:srgbClr val="FFFFFF"/>
                  </a:solidFill>
                </a:defRPr>
              </a:pPr>
              <a:r>
                <a:t>     Data</a:t>
              </a:r>
            </a:p>
            <a:p>
              <a:pPr>
                <a:defRPr sz="1300">
                  <a:solidFill>
                    <a:srgbClr val="FFFFFF"/>
                  </a:solidFill>
                </a:defRPr>
              </a:pPr>
              <a:r>
                <a:t>     Preparation</a:t>
              </a:r>
            </a:p>
          </p:txBody>
        </p:sp>
      </p:grpSp>
      <p:grpSp>
        <p:nvGrpSpPr>
          <p:cNvPr id="788" name="AutoShape 6"/>
          <p:cNvGrpSpPr/>
          <p:nvPr/>
        </p:nvGrpSpPr>
        <p:grpSpPr>
          <a:xfrm>
            <a:off x="5595816" y="1206500"/>
            <a:ext cx="2078893" cy="763589"/>
            <a:chOff x="0" y="0"/>
            <a:chExt cx="2078891" cy="763587"/>
          </a:xfrm>
        </p:grpSpPr>
        <p:sp>
          <p:nvSpPr>
            <p:cNvPr id="786"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87" name="Modeling"/>
            <p:cNvSpPr txBox="1"/>
            <p:nvPr/>
          </p:nvSpPr>
          <p:spPr>
            <a:xfrm>
              <a:off x="495255" y="228242"/>
              <a:ext cx="101594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Modeling</a:t>
              </a:r>
            </a:p>
          </p:txBody>
        </p:sp>
      </p:grpSp>
      <p:grpSp>
        <p:nvGrpSpPr>
          <p:cNvPr id="791" name="AutoShape 7"/>
          <p:cNvGrpSpPr/>
          <p:nvPr/>
        </p:nvGrpSpPr>
        <p:grpSpPr>
          <a:xfrm>
            <a:off x="8864602" y="1206500"/>
            <a:ext cx="2078893" cy="763589"/>
            <a:chOff x="0" y="0"/>
            <a:chExt cx="2078891" cy="763587"/>
          </a:xfrm>
        </p:grpSpPr>
        <p:sp>
          <p:nvSpPr>
            <p:cNvPr id="789"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90" name="Deployment"/>
            <p:cNvSpPr txBox="1"/>
            <p:nvPr/>
          </p:nvSpPr>
          <p:spPr>
            <a:xfrm>
              <a:off x="495255" y="228242"/>
              <a:ext cx="122691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Deployment</a:t>
              </a:r>
            </a:p>
          </p:txBody>
        </p:sp>
      </p:grpSp>
      <p:grpSp>
        <p:nvGrpSpPr>
          <p:cNvPr id="794" name="AutoShape 8"/>
          <p:cNvGrpSpPr/>
          <p:nvPr/>
        </p:nvGrpSpPr>
        <p:grpSpPr>
          <a:xfrm>
            <a:off x="7231185" y="1206500"/>
            <a:ext cx="2078893" cy="763589"/>
            <a:chOff x="0" y="0"/>
            <a:chExt cx="2078891" cy="763587"/>
          </a:xfrm>
        </p:grpSpPr>
        <p:sp>
          <p:nvSpPr>
            <p:cNvPr id="792" name="Chevron"/>
            <p:cNvSpPr/>
            <p:nvPr/>
          </p:nvSpPr>
          <p:spPr>
            <a:xfrm>
              <a:off x="0" y="0"/>
              <a:ext cx="2078892" cy="763588"/>
            </a:xfrm>
            <a:prstGeom prst="chevron">
              <a:avLst>
                <a:gd name="adj" fmla="val 57432"/>
              </a:avLst>
            </a:prstGeom>
            <a:solidFill>
              <a:srgbClr val="4F81BD"/>
            </a:solidFill>
            <a:ln w="9525" cap="flat">
              <a:solidFill>
                <a:srgbClr val="000000"/>
              </a:solidFill>
              <a:prstDash val="solid"/>
              <a:miter lim="800000"/>
            </a:ln>
            <a:effectLst/>
          </p:spPr>
          <p:txBody>
            <a:bodyPr wrap="square" lIns="45719" tIns="45719" rIns="45719" bIns="45719" numCol="1" anchor="ctr">
              <a:noAutofit/>
            </a:bodyPr>
            <a:lstStyle/>
            <a:p>
              <a:endParaRPr/>
            </a:p>
          </p:txBody>
        </p:sp>
        <p:sp>
          <p:nvSpPr>
            <p:cNvPr id="793" name="Evaluation"/>
            <p:cNvSpPr txBox="1"/>
            <p:nvPr/>
          </p:nvSpPr>
          <p:spPr>
            <a:xfrm>
              <a:off x="495255" y="228242"/>
              <a:ext cx="1116957" cy="307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lvl1pPr>
                <a:defRPr sz="1300">
                  <a:solidFill>
                    <a:srgbClr val="FFFFFF"/>
                  </a:solidFill>
                </a:defRPr>
              </a:lvl1pPr>
            </a:lstStyle>
            <a:p>
              <a:r>
                <a:t>     Evaluation</a:t>
              </a:r>
            </a:p>
          </p:txBody>
        </p:sp>
      </p:grpSp>
      <p:grpSp>
        <p:nvGrpSpPr>
          <p:cNvPr id="797" name="AutoShape 9"/>
          <p:cNvGrpSpPr/>
          <p:nvPr/>
        </p:nvGrpSpPr>
        <p:grpSpPr>
          <a:xfrm>
            <a:off x="1496647" y="2489199"/>
            <a:ext cx="1834664" cy="719141"/>
            <a:chOff x="0" y="0"/>
            <a:chExt cx="1834663" cy="719139"/>
          </a:xfrm>
        </p:grpSpPr>
        <p:sp>
          <p:nvSpPr>
            <p:cNvPr id="795" name="Rectangle"/>
            <p:cNvSpPr/>
            <p:nvPr/>
          </p:nvSpPr>
          <p:spPr>
            <a:xfrm>
              <a:off x="-1" y="-1"/>
              <a:ext cx="1834665" cy="719141"/>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796" name="Plan…"/>
            <p:cNvSpPr txBox="1"/>
            <p:nvPr/>
          </p:nvSpPr>
          <p:spPr>
            <a:xfrm>
              <a:off x="316899" y="66318"/>
              <a:ext cx="1200865"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Plan</a:t>
              </a:r>
            </a:p>
            <a:p>
              <a:pPr algn="ctr">
                <a:defRPr sz="1600"/>
              </a:pPr>
              <a:r>
                <a:t>Deployment</a:t>
              </a:r>
            </a:p>
          </p:txBody>
        </p:sp>
      </p:grpSp>
      <p:grpSp>
        <p:nvGrpSpPr>
          <p:cNvPr id="800" name="AutoShape 10"/>
          <p:cNvGrpSpPr/>
          <p:nvPr/>
        </p:nvGrpSpPr>
        <p:grpSpPr>
          <a:xfrm>
            <a:off x="1498600" y="3536593"/>
            <a:ext cx="1834662" cy="586503"/>
            <a:chOff x="0" y="0"/>
            <a:chExt cx="1834661" cy="586501"/>
          </a:xfrm>
        </p:grpSpPr>
        <p:sp>
          <p:nvSpPr>
            <p:cNvPr id="798" name="Rectangle"/>
            <p:cNvSpPr/>
            <p:nvPr/>
          </p:nvSpPr>
          <p:spPr>
            <a:xfrm>
              <a:off x="0" y="19406"/>
              <a:ext cx="1834662" cy="547690"/>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799" name="Plan Monitoring &amp;…"/>
            <p:cNvSpPr txBox="1"/>
            <p:nvPr/>
          </p:nvSpPr>
          <p:spPr>
            <a:xfrm>
              <a:off x="57093" y="0"/>
              <a:ext cx="1720475"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Plan Monitoring &amp;</a:t>
              </a:r>
            </a:p>
            <a:p>
              <a:pPr algn="ctr">
                <a:defRPr sz="1600"/>
              </a:pPr>
              <a:r>
                <a:t>Maintenance</a:t>
              </a:r>
            </a:p>
          </p:txBody>
        </p:sp>
      </p:grpSp>
      <p:grpSp>
        <p:nvGrpSpPr>
          <p:cNvPr id="803" name="AutoShape 11"/>
          <p:cNvGrpSpPr/>
          <p:nvPr/>
        </p:nvGrpSpPr>
        <p:grpSpPr>
          <a:xfrm>
            <a:off x="1496647" y="4253521"/>
            <a:ext cx="1834662" cy="586503"/>
            <a:chOff x="0" y="0"/>
            <a:chExt cx="1834661" cy="586501"/>
          </a:xfrm>
        </p:grpSpPr>
        <p:sp>
          <p:nvSpPr>
            <p:cNvPr id="801" name="Rectangle"/>
            <p:cNvSpPr/>
            <p:nvPr/>
          </p:nvSpPr>
          <p:spPr>
            <a:xfrm>
              <a:off x="0" y="42599"/>
              <a:ext cx="1834662" cy="501304"/>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802" name="Produce Final…"/>
            <p:cNvSpPr txBox="1"/>
            <p:nvPr/>
          </p:nvSpPr>
          <p:spPr>
            <a:xfrm>
              <a:off x="232165" y="-1"/>
              <a:ext cx="1370331"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Produce Final</a:t>
              </a:r>
            </a:p>
            <a:p>
              <a:pPr algn="ctr">
                <a:defRPr sz="1600"/>
              </a:pPr>
              <a:r>
                <a:t>Report</a:t>
              </a:r>
            </a:p>
          </p:txBody>
        </p:sp>
      </p:grpSp>
      <p:grpSp>
        <p:nvGrpSpPr>
          <p:cNvPr id="806" name="AutoShape 12"/>
          <p:cNvGrpSpPr/>
          <p:nvPr/>
        </p:nvGrpSpPr>
        <p:grpSpPr>
          <a:xfrm>
            <a:off x="1496644" y="5084403"/>
            <a:ext cx="1834664" cy="586503"/>
            <a:chOff x="0" y="0"/>
            <a:chExt cx="1834663" cy="586501"/>
          </a:xfrm>
        </p:grpSpPr>
        <p:sp>
          <p:nvSpPr>
            <p:cNvPr id="804" name="Rectangle"/>
            <p:cNvSpPr/>
            <p:nvPr/>
          </p:nvSpPr>
          <p:spPr>
            <a:xfrm>
              <a:off x="0" y="19406"/>
              <a:ext cx="1834664" cy="547690"/>
            </a:xfrm>
            <a:prstGeom prst="rect">
              <a:avLst/>
            </a:prstGeom>
            <a:solidFill>
              <a:srgbClr val="FFFCC2"/>
            </a:solidFill>
            <a:ln w="9525" cap="flat">
              <a:solidFill>
                <a:srgbClr val="000000"/>
              </a:solidFill>
              <a:prstDash val="solid"/>
              <a:miter lim="800000"/>
            </a:ln>
            <a:effectLst/>
          </p:spPr>
          <p:txBody>
            <a:bodyPr wrap="square" lIns="45719" tIns="45719" rIns="45719" bIns="45719" numCol="1" anchor="ctr">
              <a:noAutofit/>
            </a:bodyPr>
            <a:lstStyle/>
            <a:p>
              <a:pPr algn="ctr"/>
              <a:endParaRPr/>
            </a:p>
          </p:txBody>
        </p:sp>
        <p:sp>
          <p:nvSpPr>
            <p:cNvPr id="805" name="Review…"/>
            <p:cNvSpPr txBox="1"/>
            <p:nvPr/>
          </p:nvSpPr>
          <p:spPr>
            <a:xfrm>
              <a:off x="525903" y="0"/>
              <a:ext cx="782857" cy="586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lgn="ctr">
                <a:defRPr sz="1600"/>
              </a:pPr>
              <a:r>
                <a:t>Review</a:t>
              </a:r>
            </a:p>
            <a:p>
              <a:pPr algn="ctr">
                <a:defRPr sz="1600"/>
              </a:pPr>
              <a:r>
                <a:t>Project</a:t>
              </a:r>
            </a:p>
          </p:txBody>
        </p:sp>
      </p:grpSp>
      <p:sp>
        <p:nvSpPr>
          <p:cNvPr id="812" name="AutoShape 13"/>
          <p:cNvSpPr/>
          <p:nvPr/>
        </p:nvSpPr>
        <p:spPr>
          <a:xfrm>
            <a:off x="3335020" y="1587500"/>
            <a:ext cx="5960111" cy="12611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758" y="0"/>
                </a:lnTo>
                <a:lnTo>
                  <a:pt x="9758" y="21600"/>
                </a:lnTo>
                <a:lnTo>
                  <a:pt x="0" y="21600"/>
                </a:lnTo>
              </a:path>
            </a:pathLst>
          </a:custGeom>
          <a:ln>
            <a:solidFill>
              <a:srgbClr val="000000"/>
            </a:solidFill>
            <a:miter/>
          </a:ln>
        </p:spPr>
        <p:txBody>
          <a:bodyPr/>
          <a:lstStyle/>
          <a:p>
            <a:endParaRPr/>
          </a:p>
        </p:txBody>
      </p:sp>
      <p:sp>
        <p:nvSpPr>
          <p:cNvPr id="813" name="AutoShape 14"/>
          <p:cNvSpPr/>
          <p:nvPr/>
        </p:nvSpPr>
        <p:spPr>
          <a:xfrm>
            <a:off x="2414703" y="3213100"/>
            <a:ext cx="645" cy="3234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miter/>
          </a:ln>
        </p:spPr>
        <p:txBody>
          <a:bodyPr/>
          <a:lstStyle/>
          <a:p>
            <a:endParaRPr/>
          </a:p>
        </p:txBody>
      </p:sp>
      <p:sp>
        <p:nvSpPr>
          <p:cNvPr id="814" name="AutoShape 15"/>
          <p:cNvSpPr/>
          <p:nvPr/>
        </p:nvSpPr>
        <p:spPr>
          <a:xfrm>
            <a:off x="2414776" y="4123174"/>
            <a:ext cx="356" cy="1303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a:solidFill>
              <a:srgbClr val="000000"/>
            </a:solidFill>
            <a:miter/>
          </a:ln>
        </p:spPr>
        <p:txBody>
          <a:bodyPr/>
          <a:lstStyle/>
          <a:p>
            <a:endParaRPr/>
          </a:p>
        </p:txBody>
      </p:sp>
      <p:sp>
        <p:nvSpPr>
          <p:cNvPr id="815" name="AutoShape 16"/>
          <p:cNvSpPr/>
          <p:nvPr/>
        </p:nvSpPr>
        <p:spPr>
          <a:xfrm>
            <a:off x="2413976" y="4840103"/>
            <a:ext cx="2" cy="2443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a:solidFill>
              <a:srgbClr val="000000"/>
            </a:solidFill>
            <a:miter/>
          </a:ln>
        </p:spPr>
        <p:txBody>
          <a:bodyPr/>
          <a:lstStyle/>
          <a:p>
            <a:endParaRPr/>
          </a:p>
        </p:txBody>
      </p:sp>
      <p:sp>
        <p:nvSpPr>
          <p:cNvPr id="811" name="TextBox 18"/>
          <p:cNvSpPr txBox="1"/>
          <p:nvPr/>
        </p:nvSpPr>
        <p:spPr>
          <a:xfrm>
            <a:off x="8212112" y="106381"/>
            <a:ext cx="2505867" cy="662941"/>
          </a:xfrm>
          <a:prstGeom prst="rect">
            <a:avLst/>
          </a:prstGeom>
          <a:solidFill>
            <a:srgbClr val="000000"/>
          </a:solidFill>
          <a:ln w="12700">
            <a:solidFill>
              <a:srgbClr val="00000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a:solidFill>
                  <a:srgbClr val="FAFBFD"/>
                </a:solidFill>
              </a:defRPr>
            </a:pPr>
            <a:r>
              <a:t>No one talks about this.</a:t>
            </a:r>
          </a:p>
          <a:p>
            <a:pPr>
              <a:defRPr>
                <a:solidFill>
                  <a:srgbClr val="FAFBFD"/>
                </a:solidFill>
              </a:defRPr>
            </a:pPr>
            <a:r>
              <a:t>I wonder why?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laceholder 3"/>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159" name="Picture 2" descr="Picture 2"/>
          <p:cNvPicPr>
            <a:picLocks noChangeAspect="1"/>
          </p:cNvPicPr>
          <p:nvPr/>
        </p:nvPicPr>
        <p:blipFill>
          <a:blip r:embed="rId2"/>
          <a:stretch>
            <a:fillRect/>
          </a:stretch>
        </p:blipFill>
        <p:spPr>
          <a:xfrm>
            <a:off x="431371" y="1124744"/>
            <a:ext cx="11329262" cy="3744417"/>
          </a:xfrm>
          <a:prstGeom prst="rect">
            <a:avLst/>
          </a:prstGeom>
          <a:ln>
            <a:solidFill>
              <a:srgbClr val="000000"/>
            </a:solidFill>
          </a:ln>
        </p:spPr>
      </p:pic>
      <p:sp>
        <p:nvSpPr>
          <p:cNvPr id="160" name="Rectangle 4"/>
          <p:cNvSpPr/>
          <p:nvPr/>
        </p:nvSpPr>
        <p:spPr>
          <a:xfrm>
            <a:off x="5039883" y="1124744"/>
            <a:ext cx="6624737" cy="3744417"/>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61" name="Rectangle 1"/>
          <p:cNvSpPr/>
          <p:nvPr/>
        </p:nvSpPr>
        <p:spPr>
          <a:xfrm>
            <a:off x="2735627" y="1161457"/>
            <a:ext cx="8928994" cy="3581993"/>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62" name="TextBox 2"/>
          <p:cNvSpPr txBox="1"/>
          <p:nvPr/>
        </p:nvSpPr>
        <p:spPr>
          <a:xfrm>
            <a:off x="1533208" y="5513904"/>
            <a:ext cx="5271752"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a:lvl1pPr>
          </a:lstStyle>
          <a:p>
            <a:r>
              <a:t>This could mean something or nothing</a:t>
            </a:r>
          </a:p>
        </p:txBody>
      </p:sp>
      <p:sp>
        <p:nvSpPr>
          <p:cNvPr id="163" name="TextBox 5"/>
          <p:cNvSpPr txBox="1"/>
          <p:nvPr/>
        </p:nvSpPr>
        <p:spPr>
          <a:xfrm>
            <a:off x="2447594" y="191887"/>
            <a:ext cx="7488834" cy="659766"/>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a:defRPr sz="3700"/>
            </a:lvl1pPr>
          </a:lstStyle>
          <a:p>
            <a:r>
              <a:t>Stage 1: Data </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Rectangle 2"/>
          <p:cNvSpPr txBox="1">
            <a:spLocks noGrp="1"/>
          </p:cNvSpPr>
          <p:nvPr>
            <p:ph type="title"/>
          </p:nvPr>
        </p:nvSpPr>
        <p:spPr>
          <a:xfrm>
            <a:off x="500923" y="168122"/>
            <a:ext cx="10515601" cy="846457"/>
          </a:xfrm>
          <a:prstGeom prst="rect">
            <a:avLst/>
          </a:prstGeom>
        </p:spPr>
        <p:txBody>
          <a:bodyPr/>
          <a:lstStyle>
            <a:lvl1pPr>
              <a:defRPr sz="4000"/>
            </a:lvl1pPr>
          </a:lstStyle>
          <a:p>
            <a:r>
              <a:t>Phases 6 - Deployment</a:t>
            </a:r>
          </a:p>
        </p:txBody>
      </p:sp>
      <p:sp>
        <p:nvSpPr>
          <p:cNvPr id="818" name="Rectangle 3"/>
          <p:cNvSpPr txBox="1">
            <a:spLocks noGrp="1"/>
          </p:cNvSpPr>
          <p:nvPr>
            <p:ph type="body" idx="1"/>
          </p:nvPr>
        </p:nvSpPr>
        <p:spPr>
          <a:xfrm>
            <a:off x="879309" y="1142094"/>
            <a:ext cx="10178323" cy="3955687"/>
          </a:xfrm>
          <a:prstGeom prst="rect">
            <a:avLst/>
          </a:prstGeom>
        </p:spPr>
        <p:txBody>
          <a:bodyPr/>
          <a:lstStyle/>
          <a:p>
            <a:pPr>
              <a:lnSpc>
                <a:spcPct val="110000"/>
              </a:lnSpc>
              <a:defRPr sz="1400" b="1"/>
            </a:pPr>
            <a:r>
              <a:t>Plan deployment</a:t>
            </a:r>
          </a:p>
          <a:p>
            <a:pPr lvl="1">
              <a:lnSpc>
                <a:spcPct val="110000"/>
              </a:lnSpc>
              <a:spcBef>
                <a:spcPts val="500"/>
              </a:spcBef>
              <a:defRPr sz="1400"/>
            </a:pPr>
            <a:r>
              <a:t>How will the knowledge or information be propagated to users? How will the use of the result be monitored, or its benefits be measured?</a:t>
            </a:r>
          </a:p>
          <a:p>
            <a:pPr lvl="1">
              <a:lnSpc>
                <a:spcPct val="110000"/>
              </a:lnSpc>
              <a:spcBef>
                <a:spcPts val="500"/>
              </a:spcBef>
              <a:defRPr sz="1400"/>
            </a:pPr>
            <a:r>
              <a:t>How will the model or software result be deployed within the organisation? How will its use be monitored and its benefits measured (where applicable)?</a:t>
            </a:r>
          </a:p>
          <a:p>
            <a:pPr lvl="1">
              <a:lnSpc>
                <a:spcPct val="110000"/>
              </a:lnSpc>
              <a:spcBef>
                <a:spcPts val="500"/>
              </a:spcBef>
              <a:defRPr sz="1400"/>
            </a:pPr>
            <a:r>
              <a:t>Identify possible problems when deploying the data mining results.</a:t>
            </a:r>
            <a:endParaRPr sz="1200"/>
          </a:p>
          <a:p>
            <a:pPr>
              <a:lnSpc>
                <a:spcPct val="110000"/>
              </a:lnSpc>
              <a:defRPr sz="1400" b="1"/>
            </a:pPr>
            <a:r>
              <a:t>Plan monitoring and maintenance</a:t>
            </a:r>
          </a:p>
          <a:p>
            <a:pPr lvl="1">
              <a:lnSpc>
                <a:spcPct val="110000"/>
              </a:lnSpc>
              <a:spcBef>
                <a:spcPts val="500"/>
              </a:spcBef>
              <a:defRPr sz="1400"/>
            </a:pPr>
            <a:r>
              <a:t>What could change in the environment? How will accuracy be monitored?</a:t>
            </a:r>
          </a:p>
          <a:p>
            <a:pPr lvl="1">
              <a:lnSpc>
                <a:spcPct val="110000"/>
              </a:lnSpc>
              <a:spcBef>
                <a:spcPts val="500"/>
              </a:spcBef>
              <a:defRPr sz="1400"/>
            </a:pPr>
            <a:r>
              <a:t>When should the data mining model not be used anymore? What should happen if it could no longer be used? (Update model, new data mining project)</a:t>
            </a:r>
          </a:p>
          <a:p>
            <a:pPr lvl="1">
              <a:lnSpc>
                <a:spcPct val="110000"/>
              </a:lnSpc>
              <a:spcBef>
                <a:spcPts val="500"/>
              </a:spcBef>
              <a:defRPr sz="1400"/>
            </a:pPr>
            <a:r>
              <a:t>Will the business objectives of the use of the model change over time?</a:t>
            </a:r>
          </a:p>
        </p:txBody>
      </p:sp>
      <p:sp>
        <p:nvSpPr>
          <p:cNvPr id="819"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80</a:t>
            </a:fld>
            <a:endParaRPr/>
          </a:p>
        </p:txBody>
      </p:sp>
      <p:sp>
        <p:nvSpPr>
          <p:cNvPr id="820" name="Rectangle 1"/>
          <p:cNvSpPr/>
          <p:nvPr/>
        </p:nvSpPr>
        <p:spPr>
          <a:xfrm>
            <a:off x="899749" y="1142094"/>
            <a:ext cx="10412943" cy="1699719"/>
          </a:xfrm>
          <a:prstGeom prst="rect">
            <a:avLst/>
          </a:prstGeom>
          <a:ln w="50800">
            <a:solidFill>
              <a:srgbClr val="FF0000"/>
            </a:solidFill>
            <a:tailEnd type="triangle"/>
          </a:ln>
        </p:spPr>
        <p:txBody>
          <a:bodyPr lIns="45719" rIns="45719" anchor="ctr"/>
          <a:lstStyle/>
          <a:p>
            <a:pPr defTabSz="1038976">
              <a:defRPr sz="2400">
                <a:ln w="57150" cap="flat">
                  <a:solidFill>
                    <a:srgbClr val="000000"/>
                  </a:solidFill>
                  <a:prstDash val="solid"/>
                  <a:round/>
                </a:ln>
              </a:defRPr>
            </a:pPr>
            <a:endParaRPr/>
          </a:p>
        </p:txBody>
      </p:sp>
      <p:grpSp>
        <p:nvGrpSpPr>
          <p:cNvPr id="823" name="TextBox 4"/>
          <p:cNvGrpSpPr/>
          <p:nvPr/>
        </p:nvGrpSpPr>
        <p:grpSpPr>
          <a:xfrm>
            <a:off x="500922" y="4727350"/>
            <a:ext cx="11045070" cy="1015664"/>
            <a:chOff x="0" y="0"/>
            <a:chExt cx="11045068" cy="1015663"/>
          </a:xfrm>
        </p:grpSpPr>
        <p:sp>
          <p:nvSpPr>
            <p:cNvPr id="821" name="Rectangle"/>
            <p:cNvSpPr/>
            <p:nvPr/>
          </p:nvSpPr>
          <p:spPr>
            <a:xfrm>
              <a:off x="-1" y="-1"/>
              <a:ext cx="11045070" cy="1015665"/>
            </a:xfrm>
            <a:prstGeom prst="rect">
              <a:avLst/>
            </a:prstGeom>
            <a:solidFill>
              <a:srgbClr val="FFFCC2"/>
            </a:solidFill>
            <a:ln w="25400" cap="flat">
              <a:solidFill>
                <a:srgbClr val="000000"/>
              </a:solidFill>
              <a:prstDash val="solid"/>
              <a:round/>
              <a:tailEnd type="triangle" w="med" len="med"/>
            </a:ln>
            <a:effectLst/>
          </p:spPr>
          <p:txBody>
            <a:bodyPr wrap="square" lIns="45719" tIns="45719" rIns="45719" bIns="45719" numCol="1" anchor="ctr">
              <a:noAutofit/>
            </a:bodyPr>
            <a:lstStyle/>
            <a:p>
              <a:pPr>
                <a:defRPr sz="2000"/>
              </a:pPr>
              <a:endParaRPr/>
            </a:p>
          </p:txBody>
        </p:sp>
        <p:sp>
          <p:nvSpPr>
            <p:cNvPr id="822" name="Deployment is not discussed in the literature or by the “Experts”. The real value of Data Mining is…"/>
            <p:cNvSpPr txBox="1"/>
            <p:nvPr/>
          </p:nvSpPr>
          <p:spPr>
            <a:xfrm>
              <a:off x="64648" y="151080"/>
              <a:ext cx="10968654" cy="713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2000"/>
              </a:pPr>
              <a:r>
                <a:t>Deployment is not discussed in the literature or by the “Experts”. The real value of Data Mining is</a:t>
              </a:r>
            </a:p>
            <a:p>
              <a:pPr>
                <a:defRPr sz="2000"/>
              </a:pPr>
              <a:r>
                <a:t>how you use or embed it in your everyday applications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20"/>
                                        </p:tgtEl>
                                        <p:attrNameLst>
                                          <p:attrName>style.visibility</p:attrName>
                                        </p:attrNameLst>
                                      </p:cBhvr>
                                      <p:to>
                                        <p:strVal val="visible"/>
                                      </p:to>
                                    </p:set>
                                    <p:animEffect transition="in" filter="fade">
                                      <p:cBhvr>
                                        <p:cTn id="7" dur="500"/>
                                        <p:tgtEl>
                                          <p:spTgt spid="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2"/>
          <p:cNvSpPr txBox="1">
            <a:spLocks noGrp="1"/>
          </p:cNvSpPr>
          <p:nvPr>
            <p:ph type="title"/>
          </p:nvPr>
        </p:nvSpPr>
        <p:spPr>
          <a:xfrm>
            <a:off x="341243" y="161859"/>
            <a:ext cx="10515601" cy="804814"/>
          </a:xfrm>
          <a:prstGeom prst="rect">
            <a:avLst/>
          </a:prstGeom>
        </p:spPr>
        <p:txBody>
          <a:bodyPr/>
          <a:lstStyle/>
          <a:p>
            <a:r>
              <a:t>Phases 6 - Deployment</a:t>
            </a:r>
          </a:p>
        </p:txBody>
      </p:sp>
      <p:sp>
        <p:nvSpPr>
          <p:cNvPr id="826" name="Rectangle 3"/>
          <p:cNvSpPr txBox="1">
            <a:spLocks noGrp="1"/>
          </p:cNvSpPr>
          <p:nvPr>
            <p:ph type="body" idx="1"/>
          </p:nvPr>
        </p:nvSpPr>
        <p:spPr>
          <a:xfrm>
            <a:off x="678521" y="966672"/>
            <a:ext cx="10178323" cy="4924656"/>
          </a:xfrm>
          <a:prstGeom prst="rect">
            <a:avLst/>
          </a:prstGeom>
        </p:spPr>
        <p:txBody>
          <a:bodyPr/>
          <a:lstStyle/>
          <a:p>
            <a:pPr>
              <a:lnSpc>
                <a:spcPct val="108000"/>
              </a:lnSpc>
              <a:defRPr sz="2000" b="1"/>
            </a:pPr>
            <a:r>
              <a:t>Produce a final report.</a:t>
            </a:r>
          </a:p>
          <a:p>
            <a:pPr lvl="1">
              <a:lnSpc>
                <a:spcPct val="108000"/>
              </a:lnSpc>
              <a:spcBef>
                <a:spcPts val="500"/>
              </a:spcBef>
              <a:defRPr sz="1800"/>
            </a:pPr>
            <a:r>
              <a:t>Identify reports needed (slide presentation, management summary, detailed findings, explanation of models, etc.). How well initial data mining goals have been met?</a:t>
            </a:r>
          </a:p>
          <a:p>
            <a:pPr lvl="1">
              <a:lnSpc>
                <a:spcPct val="108000"/>
              </a:lnSpc>
              <a:spcBef>
                <a:spcPts val="500"/>
              </a:spcBef>
              <a:defRPr sz="1800"/>
            </a:pPr>
            <a:r>
              <a:t>Identify target groups for reports. Outline the structure and contents of reports.</a:t>
            </a:r>
          </a:p>
          <a:p>
            <a:pPr lvl="1">
              <a:lnSpc>
                <a:spcPct val="108000"/>
              </a:lnSpc>
              <a:spcBef>
                <a:spcPts val="500"/>
              </a:spcBef>
              <a:defRPr sz="1800"/>
            </a:pPr>
            <a:r>
              <a:t>Select findings to be included in the reports. Write a report.</a:t>
            </a:r>
            <a:endParaRPr sz="1100" b="1"/>
          </a:p>
          <a:p>
            <a:pPr>
              <a:lnSpc>
                <a:spcPct val="108000"/>
              </a:lnSpc>
              <a:defRPr sz="2000" b="1"/>
            </a:pPr>
            <a:r>
              <a:t>Review project</a:t>
            </a:r>
          </a:p>
          <a:p>
            <a:pPr lvl="1">
              <a:lnSpc>
                <a:spcPct val="108000"/>
              </a:lnSpc>
              <a:spcBef>
                <a:spcPts val="500"/>
              </a:spcBef>
              <a:defRPr sz="1800"/>
            </a:pPr>
            <a:r>
              <a:t>Interview people involved in the project. Interview end users. What could have been done better? Do they need additional support? Summarise feedback and write the experience documentation.</a:t>
            </a:r>
          </a:p>
          <a:p>
            <a:pPr lvl="1">
              <a:lnSpc>
                <a:spcPct val="108000"/>
              </a:lnSpc>
              <a:spcBef>
                <a:spcPts val="500"/>
              </a:spcBef>
              <a:defRPr sz="1800"/>
            </a:pPr>
            <a:r>
              <a:t>Analyse the process (what went right or wrong, what was done well, and what needs to be improved.).</a:t>
            </a:r>
          </a:p>
          <a:p>
            <a:pPr lvl="1">
              <a:lnSpc>
                <a:spcPct val="108000"/>
              </a:lnSpc>
              <a:spcBef>
                <a:spcPts val="500"/>
              </a:spcBef>
              <a:defRPr sz="1800"/>
            </a:pPr>
            <a:r>
              <a:t>Document the specific data mining process (How can results and experience of applying the model be fed back into the process?). Abstract from details to make the valuable experience for future projects.</a:t>
            </a:r>
          </a:p>
        </p:txBody>
      </p:sp>
      <p:sp>
        <p:nvSpPr>
          <p:cNvPr id="827"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81</a:t>
            </a:fld>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Rectangle 2"/>
          <p:cNvSpPr txBox="1">
            <a:spLocks noGrp="1"/>
          </p:cNvSpPr>
          <p:nvPr>
            <p:ph type="title"/>
          </p:nvPr>
        </p:nvSpPr>
        <p:spPr>
          <a:xfrm>
            <a:off x="232409" y="57376"/>
            <a:ext cx="10515601" cy="1075147"/>
          </a:xfrm>
          <a:prstGeom prst="rect">
            <a:avLst/>
          </a:prstGeom>
        </p:spPr>
        <p:txBody>
          <a:bodyPr/>
          <a:lstStyle/>
          <a:p>
            <a:r>
              <a:t>CRISP-DM:  Overview</a:t>
            </a:r>
          </a:p>
        </p:txBody>
      </p:sp>
      <p:sp>
        <p:nvSpPr>
          <p:cNvPr id="830"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a:solidFill>
                  <a:srgbClr val="000000"/>
                </a:solidFill>
                <a:latin typeface="Arial Narrow"/>
                <a:ea typeface="Arial Narrow"/>
                <a:cs typeface="Arial Narrow"/>
                <a:sym typeface="Arial Narrow"/>
              </a:defRPr>
            </a:lvl1pPr>
          </a:lstStyle>
          <a:p>
            <a:fld id="{86CB4B4D-7CA3-9044-876B-883B54F8677D}" type="slidenum">
              <a:t>82</a:t>
            </a:fld>
            <a:endParaRPr/>
          </a:p>
        </p:txBody>
      </p:sp>
      <p:pic>
        <p:nvPicPr>
          <p:cNvPr id="831" name="Picture 3" descr="Picture 3"/>
          <p:cNvPicPr>
            <a:picLocks noChangeAspect="1"/>
          </p:cNvPicPr>
          <p:nvPr/>
        </p:nvPicPr>
        <p:blipFill>
          <a:blip r:embed="rId2"/>
          <a:stretch>
            <a:fillRect/>
          </a:stretch>
        </p:blipFill>
        <p:spPr>
          <a:xfrm>
            <a:off x="3594043" y="1164825"/>
            <a:ext cx="4982147" cy="4945882"/>
          </a:xfrm>
          <a:prstGeom prst="rect">
            <a:avLst/>
          </a:prstGeom>
          <a:ln w="12700">
            <a:miter lim="400000"/>
          </a:ln>
        </p:spPr>
      </p:pic>
      <p:sp>
        <p:nvSpPr>
          <p:cNvPr id="832" name="TextBox 1"/>
          <p:cNvSpPr txBox="1"/>
          <p:nvPr/>
        </p:nvSpPr>
        <p:spPr>
          <a:xfrm>
            <a:off x="9061979" y="781410"/>
            <a:ext cx="2980902" cy="1043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solidFill>
                  <a:srgbClr val="486CB4"/>
                </a:solidFill>
              </a:defRPr>
            </a:lvl1pPr>
          </a:lstStyle>
          <a:p>
            <a:r>
              <a:t>The forgotten part / The part that is not talked about or discussed</a:t>
            </a:r>
          </a:p>
        </p:txBody>
      </p:sp>
      <p:sp>
        <p:nvSpPr>
          <p:cNvPr id="833" name="Straight Arrow Connector 3"/>
          <p:cNvSpPr/>
          <p:nvPr/>
        </p:nvSpPr>
        <p:spPr>
          <a:xfrm flipH="1">
            <a:off x="7738110" y="1915227"/>
            <a:ext cx="2282192" cy="317609"/>
          </a:xfrm>
          <a:prstGeom prst="line">
            <a:avLst/>
          </a:prstGeom>
          <a:ln w="38100">
            <a:solidFill>
              <a:srgbClr val="000000"/>
            </a:solidFill>
            <a:miter/>
            <a:tailEnd type="triangle"/>
          </a:ln>
        </p:spPr>
        <p:txBody>
          <a:bodyPr lIns="45719" rIns="45719"/>
          <a:lstStyle/>
          <a:p>
            <a:endParaRPr/>
          </a:p>
        </p:txBody>
      </p:sp>
      <p:sp>
        <p:nvSpPr>
          <p:cNvPr id="834" name="TextBox 8"/>
          <p:cNvSpPr txBox="1"/>
          <p:nvPr/>
        </p:nvSpPr>
        <p:spPr>
          <a:xfrm>
            <a:off x="1101160" y="1288245"/>
            <a:ext cx="2980902" cy="726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100">
                <a:solidFill>
                  <a:srgbClr val="486CB4"/>
                </a:solidFill>
              </a:defRPr>
            </a:pPr>
            <a:r>
              <a:t>Nobody talks </a:t>
            </a:r>
          </a:p>
          <a:p>
            <a:pPr>
              <a:defRPr sz="2100">
                <a:solidFill>
                  <a:srgbClr val="486CB4"/>
                </a:solidFill>
              </a:defRPr>
            </a:pPr>
            <a:r>
              <a:t>about this</a:t>
            </a:r>
          </a:p>
        </p:txBody>
      </p:sp>
      <p:sp>
        <p:nvSpPr>
          <p:cNvPr id="835" name="Straight Arrow Connector 9"/>
          <p:cNvSpPr/>
          <p:nvPr/>
        </p:nvSpPr>
        <p:spPr>
          <a:xfrm>
            <a:off x="2159562" y="2067946"/>
            <a:ext cx="1440162" cy="1265045"/>
          </a:xfrm>
          <a:prstGeom prst="line">
            <a:avLst/>
          </a:prstGeom>
          <a:ln w="38100">
            <a:solidFill>
              <a:srgbClr val="000000"/>
            </a:solidFill>
            <a:miter/>
            <a:tailEnd type="triangle"/>
          </a:ln>
        </p:spPr>
        <p:txBody>
          <a:bodyPr lIns="45719" rIns="45719"/>
          <a:lstStyle/>
          <a:p>
            <a:endParaRPr/>
          </a:p>
        </p:txBody>
      </p:sp>
      <p:sp>
        <p:nvSpPr>
          <p:cNvPr id="836" name="TextBox 11"/>
          <p:cNvSpPr txBox="1"/>
          <p:nvPr/>
        </p:nvSpPr>
        <p:spPr>
          <a:xfrm>
            <a:off x="9061979" y="4269442"/>
            <a:ext cx="2980902" cy="726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100">
                <a:solidFill>
                  <a:srgbClr val="486CB4"/>
                </a:solidFill>
              </a:defRPr>
            </a:pPr>
            <a:r>
              <a:t>Everyone only talks up</a:t>
            </a:r>
          </a:p>
          <a:p>
            <a:pPr>
              <a:defRPr sz="2100">
                <a:solidFill>
                  <a:srgbClr val="486CB4"/>
                </a:solidFill>
              </a:defRPr>
            </a:pPr>
            <a:r>
              <a:t>to this point</a:t>
            </a:r>
          </a:p>
        </p:txBody>
      </p:sp>
      <p:sp>
        <p:nvSpPr>
          <p:cNvPr id="837" name="Straight Arrow Connector 12"/>
          <p:cNvSpPr/>
          <p:nvPr/>
        </p:nvSpPr>
        <p:spPr>
          <a:xfrm flipH="1">
            <a:off x="6697980" y="4643840"/>
            <a:ext cx="2318281" cy="842560"/>
          </a:xfrm>
          <a:prstGeom prst="line">
            <a:avLst/>
          </a:prstGeom>
          <a:ln w="38100">
            <a:solidFill>
              <a:srgbClr val="000000"/>
            </a:solidFill>
            <a:miter/>
            <a:tailEnd type="triangle"/>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36"/>
                                        </p:tgtEl>
                                        <p:attrNameLst>
                                          <p:attrName>style.visibility</p:attrName>
                                        </p:attrNameLst>
                                      </p:cBhvr>
                                      <p:to>
                                        <p:strVal val="visible"/>
                                      </p:to>
                                    </p:set>
                                    <p:animEffect transition="in" filter="fade">
                                      <p:cBhvr>
                                        <p:cTn id="7" dur="500"/>
                                        <p:tgtEl>
                                          <p:spTgt spid="836"/>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837"/>
                                        </p:tgtEl>
                                        <p:attrNameLst>
                                          <p:attrName>style.visibility</p:attrName>
                                        </p:attrNameLst>
                                      </p:cBhvr>
                                      <p:to>
                                        <p:strVal val="visible"/>
                                      </p:to>
                                    </p:set>
                                    <p:animEffect transition="in" filter="fade">
                                      <p:cBhvr>
                                        <p:cTn id="11" dur="500"/>
                                        <p:tgtEl>
                                          <p:spTgt spid="8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834"/>
                                        </p:tgtEl>
                                        <p:attrNameLst>
                                          <p:attrName>style.visibility</p:attrName>
                                        </p:attrNameLst>
                                      </p:cBhvr>
                                      <p:to>
                                        <p:strVal val="visible"/>
                                      </p:to>
                                    </p:set>
                                    <p:animEffect transition="in" filter="fade">
                                      <p:cBhvr>
                                        <p:cTn id="16" dur="500"/>
                                        <p:tgtEl>
                                          <p:spTgt spid="834"/>
                                        </p:tgtEl>
                                      </p:cBhvr>
                                    </p:animEffect>
                                  </p:childTnLst>
                                </p:cTn>
                              </p:par>
                            </p:childTnLst>
                          </p:cTn>
                        </p:par>
                        <p:par>
                          <p:cTn id="17" fill="hold">
                            <p:stCondLst>
                              <p:cond delay="500"/>
                            </p:stCondLst>
                            <p:childTnLst>
                              <p:par>
                                <p:cTn id="18" presetID="10" presetClass="entr" fill="hold" grpId="0" nodeType="afterEffect">
                                  <p:stCondLst>
                                    <p:cond delay="0"/>
                                  </p:stCondLst>
                                  <p:iterate>
                                    <p:tmAbs val="0"/>
                                  </p:iterate>
                                  <p:childTnLst>
                                    <p:set>
                                      <p:cBhvr>
                                        <p:cTn id="19" fill="hold"/>
                                        <p:tgtEl>
                                          <p:spTgt spid="835"/>
                                        </p:tgtEl>
                                        <p:attrNameLst>
                                          <p:attrName>style.visibility</p:attrName>
                                        </p:attrNameLst>
                                      </p:cBhvr>
                                      <p:to>
                                        <p:strVal val="visible"/>
                                      </p:to>
                                    </p:set>
                                    <p:animEffect transition="in" filter="fade">
                                      <p:cBhvr>
                                        <p:cTn id="20" dur="500"/>
                                        <p:tgtEl>
                                          <p:spTgt spid="8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832"/>
                                        </p:tgtEl>
                                        <p:attrNameLst>
                                          <p:attrName>style.visibility</p:attrName>
                                        </p:attrNameLst>
                                      </p:cBhvr>
                                      <p:to>
                                        <p:strVal val="visible"/>
                                      </p:to>
                                    </p:set>
                                    <p:animEffect transition="in" filter="fade">
                                      <p:cBhvr>
                                        <p:cTn id="25" dur="500"/>
                                        <p:tgtEl>
                                          <p:spTgt spid="832"/>
                                        </p:tgtEl>
                                      </p:cBhvr>
                                    </p:animEffect>
                                  </p:childTnLst>
                                </p:cTn>
                              </p:par>
                            </p:childTnLst>
                          </p:cTn>
                        </p:par>
                        <p:par>
                          <p:cTn id="26" fill="hold">
                            <p:stCondLst>
                              <p:cond delay="500"/>
                            </p:stCondLst>
                            <p:childTnLst>
                              <p:par>
                                <p:cTn id="27" presetID="10" presetClass="entr" fill="hold" grpId="0" nodeType="afterEffect">
                                  <p:stCondLst>
                                    <p:cond delay="0"/>
                                  </p:stCondLst>
                                  <p:iterate>
                                    <p:tmAbs val="0"/>
                                  </p:iterate>
                                  <p:childTnLst>
                                    <p:set>
                                      <p:cBhvr>
                                        <p:cTn id="28" fill="hold"/>
                                        <p:tgtEl>
                                          <p:spTgt spid="833"/>
                                        </p:tgtEl>
                                        <p:attrNameLst>
                                          <p:attrName>style.visibility</p:attrName>
                                        </p:attrNameLst>
                                      </p:cBhvr>
                                      <p:to>
                                        <p:strVal val="visible"/>
                                      </p:to>
                                    </p:set>
                                    <p:animEffect transition="in" filter="fade">
                                      <p:cBhvr>
                                        <p:cTn id="29" dur="500"/>
                                        <p:tgtEl>
                                          <p:spTgt spid="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 grpId="0" animBg="1" advAuto="0"/>
      <p:bldP spid="833" grpId="0" animBg="1" advAuto="0"/>
      <p:bldP spid="834" grpId="0" animBg="1" advAuto="0"/>
      <p:bldP spid="835" grpId="0" animBg="1" advAuto="0"/>
      <p:bldP spid="836" grpId="0" animBg="1" advAuto="0"/>
      <p:bldP spid="837" grpId="0"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Rectangle 2"/>
          <p:cNvSpPr txBox="1">
            <a:spLocks noGrp="1"/>
          </p:cNvSpPr>
          <p:nvPr>
            <p:ph type="title"/>
          </p:nvPr>
        </p:nvSpPr>
        <p:spPr>
          <a:xfrm>
            <a:off x="382543" y="407503"/>
            <a:ext cx="3809259" cy="5667930"/>
          </a:xfrm>
          <a:prstGeom prst="rect">
            <a:avLst/>
          </a:prstGeom>
        </p:spPr>
        <p:txBody>
          <a:bodyPr anchor="t"/>
          <a:lstStyle/>
          <a:p>
            <a:pPr>
              <a:defRPr sz="2600"/>
            </a:pPr>
            <a:r>
              <a:t>Framing the Question is Key </a:t>
            </a:r>
            <a:br/>
            <a:br/>
            <a:r>
              <a:t>= lots of models</a:t>
            </a:r>
            <a:br/>
            <a:br/>
            <a:r>
              <a:t>= lots of iterations</a:t>
            </a:r>
            <a:br/>
            <a:br/>
            <a:r>
              <a:t>= lots of learning</a:t>
            </a:r>
          </a:p>
        </p:txBody>
      </p:sp>
      <p:pic>
        <p:nvPicPr>
          <p:cNvPr id="840" name="Picture 3" descr="Picture 3"/>
          <p:cNvPicPr>
            <a:picLocks noChangeAspect="1"/>
          </p:cNvPicPr>
          <p:nvPr/>
        </p:nvPicPr>
        <p:blipFill>
          <a:blip r:embed="rId2"/>
          <a:stretch>
            <a:fillRect/>
          </a:stretch>
        </p:blipFill>
        <p:spPr>
          <a:xfrm>
            <a:off x="6800370" y="1401400"/>
            <a:ext cx="3620463" cy="3594101"/>
          </a:xfrm>
          <a:prstGeom prst="rect">
            <a:avLst/>
          </a:prstGeom>
          <a:ln w="12700">
            <a:miter lim="400000"/>
          </a:ln>
        </p:spPr>
      </p:pic>
      <p:sp>
        <p:nvSpPr>
          <p:cNvPr id="841"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83</a:t>
            </a:fld>
            <a:endParaRPr/>
          </a:p>
        </p:txBody>
      </p:sp>
      <p:pic>
        <p:nvPicPr>
          <p:cNvPr id="842" name="Picture 4" descr="Picture 4"/>
          <p:cNvPicPr>
            <a:picLocks noChangeAspect="1"/>
          </p:cNvPicPr>
          <p:nvPr/>
        </p:nvPicPr>
        <p:blipFill>
          <a:blip r:embed="rId3"/>
          <a:stretch>
            <a:fillRect/>
          </a:stretch>
        </p:blipFill>
        <p:spPr>
          <a:xfrm>
            <a:off x="5989320" y="407504"/>
            <a:ext cx="5474971" cy="5667929"/>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Content Placeholder 2"/>
          <p:cNvSpPr txBox="1">
            <a:spLocks noGrp="1"/>
          </p:cNvSpPr>
          <p:nvPr>
            <p:ph type="body" sz="quarter" idx="1"/>
          </p:nvPr>
        </p:nvSpPr>
        <p:spPr>
          <a:xfrm>
            <a:off x="1006837" y="4251959"/>
            <a:ext cx="10178324" cy="1562889"/>
          </a:xfrm>
          <a:prstGeom prst="rect">
            <a:avLst/>
          </a:prstGeom>
        </p:spPr>
        <p:txBody>
          <a:bodyPr anchor="ctr"/>
          <a:lstStyle>
            <a:lvl1pPr algn="ctr">
              <a:lnSpc>
                <a:spcPct val="90000"/>
              </a:lnSpc>
              <a:spcBef>
                <a:spcPts val="0"/>
              </a:spcBef>
              <a:buSzTx/>
              <a:buNone/>
              <a:defRPr sz="3900" b="1">
                <a:solidFill>
                  <a:schemeClr val="accent3"/>
                </a:solidFill>
              </a:defRPr>
            </a:lvl1pPr>
          </a:lstStyle>
          <a:p>
            <a:r>
              <a:t>Section 6: CRISP-DM Documentation</a:t>
            </a:r>
          </a:p>
        </p:txBody>
      </p:sp>
      <p:pic>
        <p:nvPicPr>
          <p:cNvPr id="845" name="Picture 3" descr="Picture 3"/>
          <p:cNvPicPr>
            <a:picLocks noChangeAspect="1"/>
          </p:cNvPicPr>
          <p:nvPr/>
        </p:nvPicPr>
        <p:blipFill>
          <a:blip r:embed="rId2"/>
          <a:stretch>
            <a:fillRect/>
          </a:stretch>
        </p:blipFill>
        <p:spPr>
          <a:xfrm>
            <a:off x="4143264" y="348591"/>
            <a:ext cx="3905470" cy="3905470"/>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Rectangle 2"/>
          <p:cNvSpPr txBox="1">
            <a:spLocks noGrp="1"/>
          </p:cNvSpPr>
          <p:nvPr>
            <p:ph type="title"/>
          </p:nvPr>
        </p:nvSpPr>
        <p:spPr>
          <a:xfrm>
            <a:off x="436668" y="248559"/>
            <a:ext cx="10515601" cy="1325564"/>
          </a:xfrm>
          <a:prstGeom prst="rect">
            <a:avLst/>
          </a:prstGeom>
        </p:spPr>
        <p:txBody>
          <a:bodyPr/>
          <a:lstStyle/>
          <a:p>
            <a:r>
              <a:t>CRISP-DM: Details</a:t>
            </a:r>
          </a:p>
        </p:txBody>
      </p:sp>
      <p:sp>
        <p:nvSpPr>
          <p:cNvPr id="848" name="Rectangle 3"/>
          <p:cNvSpPr txBox="1">
            <a:spLocks noGrp="1"/>
          </p:cNvSpPr>
          <p:nvPr>
            <p:ph type="body" idx="1"/>
          </p:nvPr>
        </p:nvSpPr>
        <p:spPr>
          <a:xfrm>
            <a:off x="436668" y="1332088"/>
            <a:ext cx="10178323" cy="3593593"/>
          </a:xfrm>
          <a:prstGeom prst="rect">
            <a:avLst/>
          </a:prstGeom>
        </p:spPr>
        <p:txBody>
          <a:bodyPr/>
          <a:lstStyle/>
          <a:p>
            <a:pPr marL="0" indent="0">
              <a:lnSpc>
                <a:spcPct val="120000"/>
              </a:lnSpc>
              <a:buSzTx/>
              <a:buNone/>
              <a:defRPr sz="2600"/>
            </a:pPr>
            <a:r>
              <a:t>CRISP-DM suggests a comprehensive set of outputs that should result at each phase of the methodology</a:t>
            </a:r>
          </a:p>
          <a:p>
            <a:pPr marL="0" indent="0">
              <a:lnSpc>
                <a:spcPct val="120000"/>
              </a:lnSpc>
            </a:pPr>
            <a:r>
              <a:t>   </a:t>
            </a:r>
            <a:r>
              <a:rPr sz="2200"/>
              <a:t>A complete set of document templates is also provided</a:t>
            </a:r>
          </a:p>
          <a:p>
            <a:pPr marL="1143000" lvl="2" indent="-228600">
              <a:lnSpc>
                <a:spcPct val="120000"/>
              </a:lnSpc>
              <a:spcBef>
                <a:spcPts val="500"/>
              </a:spcBef>
              <a:defRPr sz="2000"/>
            </a:pPr>
            <a:r>
              <a:t>20 pages model (overview)</a:t>
            </a:r>
            <a:endParaRPr sz="2400"/>
          </a:p>
          <a:p>
            <a:pPr marL="1143000" lvl="2" indent="-228600">
              <a:lnSpc>
                <a:spcPct val="120000"/>
              </a:lnSpc>
              <a:spcBef>
                <a:spcPts val="500"/>
              </a:spcBef>
              <a:defRPr sz="2000"/>
            </a:pPr>
            <a:r>
              <a:t>30 pages user guide (step-by-step process, hints)</a:t>
            </a:r>
            <a:endParaRPr sz="2400"/>
          </a:p>
          <a:p>
            <a:pPr marL="1143000" lvl="2" indent="-228600">
              <a:lnSpc>
                <a:spcPct val="120000"/>
              </a:lnSpc>
              <a:spcBef>
                <a:spcPts val="500"/>
              </a:spcBef>
              <a:defRPr sz="2000"/>
            </a:pPr>
            <a:r>
              <a:t>10-page “output” (suggested outline for a report on a data mining project)</a:t>
            </a:r>
            <a:endParaRPr sz="2400"/>
          </a:p>
          <a:p>
            <a:pPr marL="1143000" lvl="2" indent="-228600">
              <a:lnSpc>
                <a:spcPct val="120000"/>
              </a:lnSpc>
              <a:spcBef>
                <a:spcPts val="500"/>
              </a:spcBef>
              <a:defRPr sz="2000">
                <a:solidFill>
                  <a:srgbClr val="7030A0"/>
                </a:solidFill>
              </a:defRPr>
            </a:pPr>
            <a:r>
              <a:t>See web page</a:t>
            </a:r>
          </a:p>
        </p:txBody>
      </p:sp>
      <p:sp>
        <p:nvSpPr>
          <p:cNvPr id="849"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85</a:t>
            </a:fld>
            <a:endParaRPr/>
          </a:p>
        </p:txBody>
      </p:sp>
      <p:grpSp>
        <p:nvGrpSpPr>
          <p:cNvPr id="852" name="TextBox 5"/>
          <p:cNvGrpSpPr/>
          <p:nvPr/>
        </p:nvGrpSpPr>
        <p:grpSpPr>
          <a:xfrm>
            <a:off x="646042" y="5260449"/>
            <a:ext cx="10369531" cy="713503"/>
            <a:chOff x="0" y="0"/>
            <a:chExt cx="10369529" cy="713501"/>
          </a:xfrm>
        </p:grpSpPr>
        <p:sp>
          <p:nvSpPr>
            <p:cNvPr id="850" name="Rectangle"/>
            <p:cNvSpPr/>
            <p:nvPr/>
          </p:nvSpPr>
          <p:spPr>
            <a:xfrm>
              <a:off x="0" y="27294"/>
              <a:ext cx="10369530" cy="658915"/>
            </a:xfrm>
            <a:prstGeom prst="rect">
              <a:avLst/>
            </a:prstGeom>
            <a:solidFill>
              <a:srgbClr val="FFFCC2"/>
            </a:solidFill>
            <a:ln w="25400" cap="flat">
              <a:solidFill>
                <a:srgbClr val="000000"/>
              </a:solidFill>
              <a:prstDash val="solid"/>
              <a:round/>
              <a:tailEnd type="triangle" w="med" len="med"/>
            </a:ln>
            <a:effectLst/>
          </p:spPr>
          <p:txBody>
            <a:bodyPr wrap="square" lIns="45719" tIns="45719" rIns="45719" bIns="45719" numCol="1" anchor="ctr">
              <a:noAutofit/>
            </a:bodyPr>
            <a:lstStyle/>
            <a:p>
              <a:pPr>
                <a:defRPr sz="2000"/>
              </a:pPr>
              <a:endParaRPr/>
            </a:p>
          </p:txBody>
        </p:sp>
        <p:sp>
          <p:nvSpPr>
            <p:cNvPr id="851" name="NB (Note well). You must follow this for your assignment and use the suggested…"/>
            <p:cNvSpPr txBox="1"/>
            <p:nvPr/>
          </p:nvSpPr>
          <p:spPr>
            <a:xfrm>
              <a:off x="64649" y="0"/>
              <a:ext cx="9067870" cy="7135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951" tIns="51951" rIns="51951" bIns="51951" numCol="1" anchor="ctr">
              <a:spAutoFit/>
            </a:bodyPr>
            <a:lstStyle/>
            <a:p>
              <a:pPr>
                <a:defRPr sz="2000"/>
              </a:pPr>
              <a:r>
                <a:t>NB (Note well). You must follow this for your assignment and use the suggested</a:t>
              </a:r>
            </a:p>
            <a:p>
              <a:pPr>
                <a:defRPr sz="2000"/>
              </a:pPr>
              <a:r>
                <a:t>report outline.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Rectangle 2"/>
          <p:cNvSpPr txBox="1">
            <a:spLocks noGrp="1"/>
          </p:cNvSpPr>
          <p:nvPr>
            <p:ph type="title"/>
          </p:nvPr>
        </p:nvSpPr>
        <p:spPr>
          <a:xfrm>
            <a:off x="838200" y="365125"/>
            <a:ext cx="10515600" cy="834281"/>
          </a:xfrm>
          <a:prstGeom prst="rect">
            <a:avLst/>
          </a:prstGeom>
        </p:spPr>
        <p:txBody>
          <a:bodyPr/>
          <a:lstStyle/>
          <a:p>
            <a:r>
              <a:t>Why CRISP-DM?</a:t>
            </a:r>
          </a:p>
        </p:txBody>
      </p:sp>
      <p:sp>
        <p:nvSpPr>
          <p:cNvPr id="855" name="Rectangle 3"/>
          <p:cNvSpPr txBox="1">
            <a:spLocks noGrp="1"/>
          </p:cNvSpPr>
          <p:nvPr>
            <p:ph type="body" idx="1"/>
          </p:nvPr>
        </p:nvSpPr>
        <p:spPr>
          <a:xfrm>
            <a:off x="838200" y="1383800"/>
            <a:ext cx="10178323" cy="4274796"/>
          </a:xfrm>
          <a:prstGeom prst="rect">
            <a:avLst/>
          </a:prstGeom>
        </p:spPr>
        <p:txBody>
          <a:bodyPr/>
          <a:lstStyle/>
          <a:p>
            <a:pPr>
              <a:lnSpc>
                <a:spcPct val="96000"/>
              </a:lnSpc>
              <a:defRPr sz="2100"/>
            </a:pPr>
            <a:r>
              <a:t>The data mining process must be reliable and repeatable by people with little data mining skills </a:t>
            </a:r>
          </a:p>
          <a:p>
            <a:pPr>
              <a:lnSpc>
                <a:spcPct val="96000"/>
              </a:lnSpc>
              <a:defRPr sz="2100"/>
            </a:pPr>
            <a:r>
              <a:t>CRISP-DM provides a uniform framework for </a:t>
            </a:r>
          </a:p>
          <a:p>
            <a:pPr lvl="1">
              <a:lnSpc>
                <a:spcPct val="96000"/>
              </a:lnSpc>
              <a:spcBef>
                <a:spcPts val="500"/>
              </a:spcBef>
              <a:defRPr sz="2100"/>
            </a:pPr>
            <a:r>
              <a:t>Guidelines </a:t>
            </a:r>
          </a:p>
          <a:p>
            <a:pPr lvl="1">
              <a:lnSpc>
                <a:spcPct val="96000"/>
              </a:lnSpc>
              <a:spcBef>
                <a:spcPts val="500"/>
              </a:spcBef>
              <a:defRPr sz="2100"/>
            </a:pPr>
            <a:r>
              <a:t>Experience documentation</a:t>
            </a:r>
          </a:p>
          <a:p>
            <a:pPr>
              <a:lnSpc>
                <a:spcPct val="96000"/>
              </a:lnSpc>
              <a:defRPr sz="2100"/>
            </a:pPr>
            <a:r>
              <a:t>CRISP-DM is flexible to account for differences </a:t>
            </a:r>
          </a:p>
          <a:p>
            <a:pPr lvl="1">
              <a:lnSpc>
                <a:spcPct val="96000"/>
              </a:lnSpc>
              <a:spcBef>
                <a:spcPts val="500"/>
              </a:spcBef>
              <a:defRPr sz="2100"/>
            </a:pPr>
            <a:r>
              <a:t>Different business/agency problems</a:t>
            </a:r>
          </a:p>
          <a:p>
            <a:pPr lvl="1">
              <a:lnSpc>
                <a:spcPct val="96000"/>
              </a:lnSpc>
              <a:spcBef>
                <a:spcPts val="500"/>
              </a:spcBef>
              <a:defRPr sz="2100"/>
            </a:pPr>
            <a:r>
              <a:t>Different data</a:t>
            </a:r>
          </a:p>
          <a:p>
            <a:pPr>
              <a:lnSpc>
                <a:spcPct val="96000"/>
              </a:lnSpc>
              <a:defRPr sz="2100"/>
            </a:pPr>
            <a:r>
              <a:t>CRISP-DM is evolving</a:t>
            </a:r>
          </a:p>
          <a:p>
            <a:pPr lvl="1">
              <a:lnSpc>
                <a:spcPct val="96000"/>
              </a:lnSpc>
              <a:spcBef>
                <a:spcPts val="500"/>
              </a:spcBef>
              <a:defRPr sz="2100"/>
            </a:pPr>
            <a:r>
              <a:t>Being developed based on experience of using CRISP-DM</a:t>
            </a:r>
          </a:p>
        </p:txBody>
      </p:sp>
      <p:sp>
        <p:nvSpPr>
          <p:cNvPr id="856" name="Slide Number Placeholder 3"/>
          <p:cNvSpPr txBox="1">
            <a:spLocks noGrp="1"/>
          </p:cNvSpPr>
          <p:nvPr>
            <p:ph type="sldNum" sz="quarter" idx="2"/>
          </p:nvPr>
        </p:nvSpPr>
        <p:spPr>
          <a:xfrm>
            <a:off x="11110654" y="6436191"/>
            <a:ext cx="243146"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1200" b="0">
                <a:solidFill>
                  <a:srgbClr val="000000"/>
                </a:solidFill>
                <a:latin typeface="Arial Narrow"/>
                <a:ea typeface="Arial Narrow"/>
                <a:cs typeface="Arial Narrow"/>
                <a:sym typeface="Arial Narrow"/>
              </a:defRPr>
            </a:lvl1pPr>
          </a:lstStyle>
          <a:p>
            <a:fld id="{86CB4B4D-7CA3-9044-876B-883B54F8677D}" type="slidenum">
              <a:t>86</a:t>
            </a:fld>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Title 1"/>
          <p:cNvSpPr txBox="1">
            <a:spLocks noGrp="1"/>
          </p:cNvSpPr>
          <p:nvPr>
            <p:ph type="title"/>
          </p:nvPr>
        </p:nvSpPr>
        <p:spPr>
          <a:xfrm>
            <a:off x="4079776" y="109100"/>
            <a:ext cx="7472145" cy="783122"/>
          </a:xfrm>
          <a:prstGeom prst="rect">
            <a:avLst/>
          </a:prstGeom>
        </p:spPr>
        <p:txBody>
          <a:bodyPr/>
          <a:lstStyle>
            <a:lvl1pPr>
              <a:defRPr sz="4000"/>
            </a:lvl1pPr>
          </a:lstStyle>
          <a:p>
            <a:r>
              <a:t>Documenting your work</a:t>
            </a:r>
          </a:p>
        </p:txBody>
      </p:sp>
      <p:sp>
        <p:nvSpPr>
          <p:cNvPr id="859" name="Content Placeholder 8"/>
          <p:cNvSpPr txBox="1">
            <a:spLocks noGrp="1"/>
          </p:cNvSpPr>
          <p:nvPr>
            <p:ph type="body" idx="1"/>
          </p:nvPr>
        </p:nvSpPr>
        <p:spPr>
          <a:xfrm>
            <a:off x="4127782" y="892221"/>
            <a:ext cx="7968886" cy="4991744"/>
          </a:xfrm>
          <a:prstGeom prst="rect">
            <a:avLst/>
          </a:prstGeom>
        </p:spPr>
        <p:txBody>
          <a:bodyPr/>
          <a:lstStyle/>
          <a:p>
            <a:pPr>
              <a:lnSpc>
                <a:spcPct val="96000"/>
              </a:lnSpc>
              <a:defRPr sz="2200"/>
            </a:pPr>
            <a:r>
              <a:t>Why do we document our work?</a:t>
            </a:r>
            <a:endParaRPr sz="2500"/>
          </a:p>
          <a:p>
            <a:pPr>
              <a:lnSpc>
                <a:spcPct val="96000"/>
              </a:lnSpc>
              <a:defRPr sz="2200"/>
            </a:pPr>
            <a:r>
              <a:t>What is different about Data Science / AI / ML Projects?</a:t>
            </a:r>
            <a:endParaRPr sz="2500"/>
          </a:p>
          <a:p>
            <a:pPr lvl="1">
              <a:lnSpc>
                <a:spcPct val="96000"/>
              </a:lnSpc>
              <a:spcBef>
                <a:spcPts val="500"/>
              </a:spcBef>
              <a:defRPr sz="2200"/>
            </a:pPr>
            <a:r>
              <a:t>Iterative</a:t>
            </a:r>
            <a:endParaRPr sz="2500"/>
          </a:p>
          <a:p>
            <a:pPr lvl="1">
              <a:lnSpc>
                <a:spcPct val="96000"/>
              </a:lnSpc>
              <a:spcBef>
                <a:spcPts val="500"/>
              </a:spcBef>
              <a:defRPr sz="2200"/>
            </a:pPr>
            <a:r>
              <a:t>Gaps between phases and Iterations</a:t>
            </a:r>
            <a:endParaRPr sz="2500"/>
          </a:p>
          <a:p>
            <a:pPr lvl="1">
              <a:lnSpc>
                <a:spcPct val="96000"/>
              </a:lnSpc>
              <a:spcBef>
                <a:spcPts val="500"/>
              </a:spcBef>
              <a:defRPr sz="2200"/>
            </a:pPr>
            <a:r>
              <a:t>People move on</a:t>
            </a:r>
            <a:endParaRPr sz="2500"/>
          </a:p>
          <a:p>
            <a:pPr>
              <a:lnSpc>
                <a:spcPct val="96000"/>
              </a:lnSpc>
              <a:defRPr sz="2200"/>
            </a:pPr>
            <a:r>
              <a:t>Traditionally, CRISP-DM gives a framework for Documenting each Phase of the project</a:t>
            </a:r>
            <a:endParaRPr sz="2500"/>
          </a:p>
          <a:p>
            <a:pPr lvl="1">
              <a:lnSpc>
                <a:spcPct val="96000"/>
              </a:lnSpc>
              <a:spcBef>
                <a:spcPts val="500"/>
              </a:spcBef>
              <a:defRPr sz="2200"/>
            </a:pPr>
            <a:r>
              <a:t>What was done?</a:t>
            </a:r>
            <a:endParaRPr sz="2500"/>
          </a:p>
          <a:p>
            <a:pPr lvl="1">
              <a:lnSpc>
                <a:spcPct val="96000"/>
              </a:lnSpc>
              <a:spcBef>
                <a:spcPts val="500"/>
              </a:spcBef>
              <a:defRPr sz="2200"/>
            </a:pPr>
            <a:r>
              <a:t>Why was it done that way?</a:t>
            </a:r>
            <a:endParaRPr sz="2500"/>
          </a:p>
          <a:p>
            <a:pPr lvl="1">
              <a:lnSpc>
                <a:spcPct val="96000"/>
              </a:lnSpc>
              <a:spcBef>
                <a:spcPts val="500"/>
              </a:spcBef>
              <a:defRPr sz="2200"/>
            </a:pPr>
            <a:r>
              <a:t>Results and Outcomes</a:t>
            </a:r>
            <a:endParaRPr sz="2500"/>
          </a:p>
          <a:p>
            <a:pPr lvl="1">
              <a:lnSpc>
                <a:spcPct val="96000"/>
              </a:lnSpc>
              <a:spcBef>
                <a:spcPts val="500"/>
              </a:spcBef>
              <a:defRPr sz="2200"/>
            </a:pPr>
            <a:r>
              <a:t>Can you compare Changes and Results with each iteration?</a:t>
            </a:r>
          </a:p>
        </p:txBody>
      </p:sp>
      <p:sp>
        <p:nvSpPr>
          <p:cNvPr id="860" name="Slide Number Placeholder 3"/>
          <p:cNvSpPr txBox="1">
            <a:spLocks noGrp="1"/>
          </p:cNvSpPr>
          <p:nvPr>
            <p:ph type="sldNum" sz="quarter" idx="2"/>
          </p:nvPr>
        </p:nvSpPr>
        <p:spPr>
          <a:xfrm>
            <a:off x="11179029" y="6455092"/>
            <a:ext cx="174772" cy="1676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spcBef>
                <a:spcPts val="800"/>
              </a:spcBef>
              <a:defRPr sz="500"/>
            </a:lvl1pPr>
          </a:lstStyle>
          <a:p>
            <a:fld id="{86CB4B4D-7CA3-9044-876B-883B54F8677D}" type="slidenum">
              <a:t>87</a:t>
            </a:fld>
            <a:endParaRPr/>
          </a:p>
        </p:txBody>
      </p:sp>
      <p:pic>
        <p:nvPicPr>
          <p:cNvPr id="861" name="Picture 2" descr="Picture 2"/>
          <p:cNvPicPr>
            <a:picLocks noChangeAspect="1"/>
          </p:cNvPicPr>
          <p:nvPr/>
        </p:nvPicPr>
        <p:blipFill>
          <a:blip r:embed="rId2"/>
          <a:srcRect r="15831"/>
          <a:stretch>
            <a:fillRect/>
          </a:stretch>
        </p:blipFill>
        <p:spPr>
          <a:xfrm>
            <a:off x="295997" y="195598"/>
            <a:ext cx="3549000" cy="5965779"/>
          </a:xfrm>
          <a:prstGeom prst="rect">
            <a:avLst/>
          </a:prstGeom>
          <a:ln>
            <a:solidFill>
              <a:srgbClr val="000000"/>
            </a:solidFill>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Title 1"/>
          <p:cNvSpPr txBox="1">
            <a:spLocks noGrp="1"/>
          </p:cNvSpPr>
          <p:nvPr>
            <p:ph type="title"/>
          </p:nvPr>
        </p:nvSpPr>
        <p:spPr>
          <a:xfrm>
            <a:off x="360137" y="232029"/>
            <a:ext cx="10178323" cy="786230"/>
          </a:xfrm>
          <a:prstGeom prst="rect">
            <a:avLst/>
          </a:prstGeom>
        </p:spPr>
        <p:txBody>
          <a:bodyPr/>
          <a:lstStyle/>
          <a:p>
            <a:r>
              <a:t>ML Model Cards</a:t>
            </a:r>
          </a:p>
        </p:txBody>
      </p:sp>
      <p:sp>
        <p:nvSpPr>
          <p:cNvPr id="864" name="Content Placeholder 2"/>
          <p:cNvSpPr txBox="1">
            <a:spLocks noGrp="1"/>
          </p:cNvSpPr>
          <p:nvPr>
            <p:ph type="body" idx="1"/>
          </p:nvPr>
        </p:nvSpPr>
        <p:spPr>
          <a:xfrm>
            <a:off x="1006837" y="1018258"/>
            <a:ext cx="10178324" cy="4573304"/>
          </a:xfrm>
          <a:prstGeom prst="rect">
            <a:avLst/>
          </a:prstGeom>
        </p:spPr>
        <p:txBody>
          <a:bodyPr/>
          <a:lstStyle/>
          <a:p>
            <a:pPr marL="0" indent="0">
              <a:lnSpc>
                <a:spcPct val="120000"/>
              </a:lnSpc>
              <a:buSzTx/>
              <a:buNone/>
              <a:defRPr sz="2000"/>
            </a:pPr>
            <a:r>
              <a:t>Aim</a:t>
            </a:r>
          </a:p>
          <a:p>
            <a:pPr lvl="1">
              <a:lnSpc>
                <a:spcPct val="120000"/>
              </a:lnSpc>
              <a:spcBef>
                <a:spcPts val="500"/>
              </a:spcBef>
              <a:defRPr sz="1800"/>
            </a:pPr>
            <a:r>
              <a:t>Be easy to use and increase productivity for both consumers and producers </a:t>
            </a:r>
          </a:p>
          <a:p>
            <a:pPr lvl="1">
              <a:lnSpc>
                <a:spcPct val="120000"/>
              </a:lnSpc>
              <a:spcBef>
                <a:spcPts val="500"/>
              </a:spcBef>
              <a:defRPr sz="1800"/>
            </a:pPr>
            <a:r>
              <a:t>Be easy to understand for both data professionals and business people </a:t>
            </a:r>
          </a:p>
          <a:p>
            <a:pPr lvl="1">
              <a:lnSpc>
                <a:spcPct val="120000"/>
              </a:lnSpc>
              <a:spcBef>
                <a:spcPts val="500"/>
              </a:spcBef>
              <a:defRPr sz="1800"/>
            </a:pPr>
            <a:r>
              <a:t>Treat data as code: from creation through design reviews to deprecation </a:t>
            </a:r>
          </a:p>
          <a:p>
            <a:pPr lvl="1">
              <a:lnSpc>
                <a:spcPct val="120000"/>
              </a:lnSpc>
              <a:spcBef>
                <a:spcPts val="500"/>
              </a:spcBef>
              <a:defRPr sz="1800"/>
            </a:pPr>
            <a:r>
              <a:t>Make it easy to reach out to teams responsible for individual components </a:t>
            </a:r>
          </a:p>
          <a:p>
            <a:pPr lvl="1">
              <a:lnSpc>
                <a:spcPct val="120000"/>
              </a:lnSpc>
              <a:spcBef>
                <a:spcPts val="500"/>
              </a:spcBef>
              <a:defRPr sz="1800"/>
            </a:pPr>
            <a:r>
              <a:t>Be end-to-end: complete lineage of data sets, features, models, services, and metrics </a:t>
            </a:r>
          </a:p>
          <a:p>
            <a:pPr lvl="1">
              <a:lnSpc>
                <a:spcPct val="120000"/>
              </a:lnSpc>
              <a:spcBef>
                <a:spcPts val="500"/>
              </a:spcBef>
              <a:defRPr sz="1800"/>
            </a:pPr>
            <a:r>
              <a:t>Be modular to allow extension to additional components, such as experiments </a:t>
            </a:r>
          </a:p>
          <a:p>
            <a:pPr lvl="1">
              <a:lnSpc>
                <a:spcPct val="120000"/>
              </a:lnSpc>
              <a:spcBef>
                <a:spcPts val="500"/>
              </a:spcBef>
              <a:defRPr sz="1800"/>
            </a:pPr>
            <a:r>
              <a:t>Enable digging deeper: It must reinforce the ‘trust, but verify’ principle </a:t>
            </a:r>
          </a:p>
          <a:p>
            <a:pPr lvl="1">
              <a:lnSpc>
                <a:spcPct val="120000"/>
              </a:lnSpc>
              <a:spcBef>
                <a:spcPts val="500"/>
              </a:spcBef>
              <a:defRPr sz="1800"/>
            </a:pPr>
            <a:r>
              <a:t>Avoid information overload</a:t>
            </a:r>
          </a:p>
          <a:p>
            <a:pPr>
              <a:lnSpc>
                <a:spcPct val="120000"/>
              </a:lnSpc>
              <a:defRPr sz="1800"/>
            </a:pPr>
            <a:r>
              <a:t>Subset of what is covered by CRISP-DM</a:t>
            </a:r>
          </a:p>
          <a:p>
            <a:pPr lvl="1">
              <a:lnSpc>
                <a:spcPct val="120000"/>
              </a:lnSpc>
              <a:spcBef>
                <a:spcPts val="500"/>
              </a:spcBef>
              <a:defRPr sz="1800"/>
            </a:pPr>
            <a:r>
              <a:t>Mainly focused on ML steps</a:t>
            </a:r>
          </a:p>
        </p:txBody>
      </p:sp>
      <p:sp>
        <p:nvSpPr>
          <p:cNvPr id="865"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88</a:t>
            </a:fld>
            <a:endParaRPr/>
          </a:p>
        </p:txBody>
      </p:sp>
      <p:sp>
        <p:nvSpPr>
          <p:cNvPr id="866" name="Rectangle 4"/>
          <p:cNvSpPr txBox="1"/>
          <p:nvPr/>
        </p:nvSpPr>
        <p:spPr>
          <a:xfrm>
            <a:off x="905557" y="5741918"/>
            <a:ext cx="3585714"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6359A6"/>
                </a:solidFill>
                <a:uFill>
                  <a:solidFill>
                    <a:srgbClr val="6359A6"/>
                  </a:solidFill>
                </a:uFill>
                <a:hlinkClick r:id="rId2"/>
              </a:defRPr>
            </a:lvl1pPr>
          </a:lstStyle>
          <a:p>
            <a:pPr>
              <a:defRPr u="none">
                <a:solidFill>
                  <a:srgbClr val="000000"/>
                </a:solidFill>
                <a:uFillTx/>
              </a:defRPr>
            </a:pPr>
            <a:r>
              <a:rPr u="sng">
                <a:solidFill>
                  <a:srgbClr val="6359A6"/>
                </a:solidFill>
                <a:uFill>
                  <a:solidFill>
                    <a:srgbClr val="6359A6"/>
                  </a:solidFill>
                </a:uFill>
                <a:hlinkClick r:id="rId2"/>
              </a:rPr>
              <a:t>https://databaseline.tech/ml-cards/</a:t>
            </a:r>
          </a:p>
        </p:txBody>
      </p:sp>
      <p:sp>
        <p:nvSpPr>
          <p:cNvPr id="867" name="TextBox 5"/>
          <p:cNvSpPr txBox="1"/>
          <p:nvPr/>
        </p:nvSpPr>
        <p:spPr>
          <a:xfrm>
            <a:off x="7731665" y="5217162"/>
            <a:ext cx="3728065" cy="72644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100">
                <a:solidFill>
                  <a:srgbClr val="FAFBFD"/>
                </a:solidFill>
              </a:defRPr>
            </a:lvl1pPr>
          </a:lstStyle>
          <a:p>
            <a:r>
              <a:t>Airbnb, Facebook, Lyft, Netflix, Spotify, Uber, etc</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341243" y="238229"/>
            <a:ext cx="10515601" cy="609261"/>
          </a:xfrm>
          <a:prstGeom prst="rect">
            <a:avLst/>
          </a:prstGeom>
        </p:spPr>
        <p:txBody>
          <a:bodyPr/>
          <a:lstStyle>
            <a:lvl1pPr defTabSz="804672">
              <a:defRPr sz="3432"/>
            </a:lvl1pPr>
          </a:lstStyle>
          <a:p>
            <a:r>
              <a:t>ML Model Cards</a:t>
            </a:r>
          </a:p>
        </p:txBody>
      </p:sp>
      <p:sp>
        <p:nvSpPr>
          <p:cNvPr id="870" name="Content Placeholder 2"/>
          <p:cNvSpPr txBox="1">
            <a:spLocks noGrp="1"/>
          </p:cNvSpPr>
          <p:nvPr>
            <p:ph type="body" sz="half" idx="1"/>
          </p:nvPr>
        </p:nvSpPr>
        <p:spPr>
          <a:xfrm>
            <a:off x="583291" y="1056107"/>
            <a:ext cx="4369904" cy="4351339"/>
          </a:xfrm>
          <a:prstGeom prst="rect">
            <a:avLst/>
          </a:prstGeom>
        </p:spPr>
        <p:txBody>
          <a:bodyPr/>
          <a:lstStyle/>
          <a:p>
            <a:pPr>
              <a:lnSpc>
                <a:spcPct val="96000"/>
              </a:lnSpc>
              <a:defRPr sz="1800"/>
            </a:pPr>
            <a:r>
              <a:t>Summary card</a:t>
            </a:r>
            <a:endParaRPr sz="2500"/>
          </a:p>
          <a:p>
            <a:pPr>
              <a:lnSpc>
                <a:spcPct val="96000"/>
              </a:lnSpc>
              <a:defRPr sz="1800"/>
            </a:pPr>
            <a:r>
              <a:t>Code card</a:t>
            </a:r>
            <a:endParaRPr sz="2500"/>
          </a:p>
          <a:p>
            <a:pPr>
              <a:lnSpc>
                <a:spcPct val="96000"/>
              </a:lnSpc>
              <a:defRPr sz="1800"/>
            </a:pPr>
            <a:r>
              <a:t>Cost card</a:t>
            </a:r>
            <a:endParaRPr sz="2500"/>
          </a:p>
          <a:p>
            <a:pPr>
              <a:lnSpc>
                <a:spcPct val="96000"/>
              </a:lnSpc>
              <a:defRPr sz="1800"/>
            </a:pPr>
            <a:r>
              <a:t>Lineage card</a:t>
            </a:r>
            <a:endParaRPr sz="2500"/>
          </a:p>
          <a:p>
            <a:pPr>
              <a:lnSpc>
                <a:spcPct val="96000"/>
              </a:lnSpc>
              <a:defRPr sz="1800"/>
            </a:pPr>
            <a:r>
              <a:t>Components Data card </a:t>
            </a:r>
            <a:endParaRPr sz="2500"/>
          </a:p>
          <a:p>
            <a:pPr lvl="1">
              <a:lnSpc>
                <a:spcPct val="96000"/>
              </a:lnSpc>
              <a:spcBef>
                <a:spcPts val="500"/>
              </a:spcBef>
              <a:defRPr sz="1500"/>
            </a:pPr>
            <a:r>
              <a:t>Data quality card</a:t>
            </a:r>
            <a:endParaRPr sz="2500"/>
          </a:p>
          <a:p>
            <a:pPr lvl="1">
              <a:lnSpc>
                <a:spcPct val="96000"/>
              </a:lnSpc>
              <a:spcBef>
                <a:spcPts val="500"/>
              </a:spcBef>
              <a:defRPr sz="1500"/>
            </a:pPr>
            <a:r>
              <a:t>Usage card</a:t>
            </a:r>
            <a:endParaRPr sz="2500"/>
          </a:p>
          <a:p>
            <a:pPr>
              <a:lnSpc>
                <a:spcPct val="96000"/>
              </a:lnSpc>
              <a:defRPr sz="1800"/>
            </a:pPr>
            <a:r>
              <a:t>Feature card</a:t>
            </a:r>
            <a:endParaRPr sz="2500"/>
          </a:p>
          <a:p>
            <a:pPr>
              <a:lnSpc>
                <a:spcPct val="96000"/>
              </a:lnSpc>
              <a:defRPr sz="1800">
                <a:solidFill>
                  <a:srgbClr val="0070C0"/>
                </a:solidFill>
              </a:defRPr>
            </a:pPr>
            <a:r>
              <a:t>Model card</a:t>
            </a:r>
            <a:endParaRPr sz="2500"/>
          </a:p>
          <a:p>
            <a:pPr>
              <a:lnSpc>
                <a:spcPct val="96000"/>
              </a:lnSpc>
              <a:defRPr sz="1800"/>
            </a:pPr>
            <a:r>
              <a:t>Service card</a:t>
            </a:r>
            <a:endParaRPr sz="2500"/>
          </a:p>
          <a:p>
            <a:pPr>
              <a:lnSpc>
                <a:spcPct val="96000"/>
              </a:lnSpc>
              <a:defRPr sz="1800"/>
            </a:pPr>
            <a:r>
              <a:t>Metric card</a:t>
            </a:r>
          </a:p>
        </p:txBody>
      </p:sp>
      <p:sp>
        <p:nvSpPr>
          <p:cNvPr id="871"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89</a:t>
            </a:fld>
            <a:endParaRPr/>
          </a:p>
        </p:txBody>
      </p:sp>
      <p:pic>
        <p:nvPicPr>
          <p:cNvPr id="872" name="Picture 2" descr="Picture 2"/>
          <p:cNvPicPr>
            <a:picLocks noChangeAspect="1"/>
          </p:cNvPicPr>
          <p:nvPr/>
        </p:nvPicPr>
        <p:blipFill>
          <a:blip r:embed="rId2"/>
          <a:stretch>
            <a:fillRect/>
          </a:stretch>
        </p:blipFill>
        <p:spPr>
          <a:xfrm>
            <a:off x="6734539" y="434340"/>
            <a:ext cx="4414042" cy="4583813"/>
          </a:xfrm>
          <a:prstGeom prst="rect">
            <a:avLst/>
          </a:prstGeom>
          <a:ln w="12700">
            <a:miter lim="400000"/>
          </a:ln>
        </p:spPr>
      </p:pic>
      <p:sp>
        <p:nvSpPr>
          <p:cNvPr id="873" name="Rectangle 6"/>
          <p:cNvSpPr txBox="1"/>
          <p:nvPr/>
        </p:nvSpPr>
        <p:spPr>
          <a:xfrm>
            <a:off x="386964" y="6430207"/>
            <a:ext cx="3585714" cy="65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6359A6"/>
                </a:solidFill>
                <a:uFill>
                  <a:solidFill>
                    <a:srgbClr val="6359A6"/>
                  </a:solidFill>
                </a:uFill>
                <a:hlinkClick r:id="rId3"/>
              </a:defRPr>
            </a:lvl1pPr>
          </a:lstStyle>
          <a:p>
            <a:pPr>
              <a:defRPr u="none">
                <a:solidFill>
                  <a:srgbClr val="FAFBFD"/>
                </a:solidFill>
                <a:uFillTx/>
              </a:defRPr>
            </a:pPr>
            <a:r>
              <a:rPr u="sng">
                <a:solidFill>
                  <a:srgbClr val="6359A6"/>
                </a:solidFill>
                <a:uFill>
                  <a:solidFill>
                    <a:srgbClr val="6359A6"/>
                  </a:solidFill>
                </a:uFill>
                <a:hlinkClick r:id="rId3"/>
              </a:rPr>
              <a:t>https://databaseline.tech/ml-cards/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lide Number Placeholder 3"/>
          <p:cNvSpPr txBox="1">
            <a:spLocks noGrp="1"/>
          </p:cNvSpPr>
          <p:nvPr>
            <p:ph type="sldNum" sz="quarter" idx="2"/>
          </p:nvPr>
        </p:nvSpPr>
        <p:spPr>
          <a:xfrm>
            <a:off x="11136649" y="6404441"/>
            <a:ext cx="217152"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166" name="Picture 2" descr="Picture 2"/>
          <p:cNvPicPr>
            <a:picLocks noChangeAspect="1"/>
          </p:cNvPicPr>
          <p:nvPr/>
        </p:nvPicPr>
        <p:blipFill>
          <a:blip r:embed="rId2"/>
          <a:stretch>
            <a:fillRect/>
          </a:stretch>
        </p:blipFill>
        <p:spPr>
          <a:xfrm>
            <a:off x="431371" y="1124744"/>
            <a:ext cx="11329262" cy="3744417"/>
          </a:xfrm>
          <a:prstGeom prst="rect">
            <a:avLst/>
          </a:prstGeom>
          <a:ln>
            <a:solidFill>
              <a:srgbClr val="000000"/>
            </a:solidFill>
          </a:ln>
        </p:spPr>
      </p:pic>
      <p:sp>
        <p:nvSpPr>
          <p:cNvPr id="167" name="Rectangle 4"/>
          <p:cNvSpPr/>
          <p:nvPr/>
        </p:nvSpPr>
        <p:spPr>
          <a:xfrm>
            <a:off x="5039883" y="1124744"/>
            <a:ext cx="6624737" cy="3744417"/>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68" name="Rectangle 1"/>
          <p:cNvSpPr/>
          <p:nvPr/>
        </p:nvSpPr>
        <p:spPr>
          <a:xfrm>
            <a:off x="5243083" y="1327944"/>
            <a:ext cx="6624737" cy="3445205"/>
          </a:xfrm>
          <a:prstGeom prst="rect">
            <a:avLst/>
          </a:prstGeom>
          <a:solidFill>
            <a:srgbClr val="FAFBFD"/>
          </a:solidFill>
          <a:ln w="12700">
            <a:miter lim="400000"/>
          </a:ln>
        </p:spPr>
        <p:txBody>
          <a:bodyPr lIns="45719" rIns="45719" anchor="ctr"/>
          <a:lstStyle/>
          <a:p>
            <a:pPr algn="ctr">
              <a:defRPr sz="2400">
                <a:solidFill>
                  <a:srgbClr val="FAFBFD"/>
                </a:solidFill>
              </a:defRPr>
            </a:pPr>
            <a:endParaRPr/>
          </a:p>
        </p:txBody>
      </p:sp>
      <p:sp>
        <p:nvSpPr>
          <p:cNvPr id="169" name="TextBox 2"/>
          <p:cNvSpPr txBox="1"/>
          <p:nvPr/>
        </p:nvSpPr>
        <p:spPr>
          <a:xfrm>
            <a:off x="2447594" y="174387"/>
            <a:ext cx="7488834" cy="659766"/>
          </a:xfrm>
          <a:prstGeom prst="rect">
            <a:avLst/>
          </a:prstGeom>
          <a:solidFill>
            <a:srgbClr val="FFFCC2"/>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spAutoFit/>
          </a:bodyPr>
          <a:lstStyle>
            <a:lvl1pPr algn="ctr">
              <a:defRPr sz="3700"/>
            </a:lvl1pPr>
          </a:lstStyle>
          <a:p>
            <a:r>
              <a:t>Stage II: Information</a:t>
            </a:r>
          </a:p>
        </p:txBody>
      </p:sp>
      <p:sp>
        <p:nvSpPr>
          <p:cNvPr id="170" name="TextBox 5"/>
          <p:cNvSpPr txBox="1"/>
          <p:nvPr/>
        </p:nvSpPr>
        <p:spPr>
          <a:xfrm>
            <a:off x="535677" y="5072360"/>
            <a:ext cx="11120644" cy="1196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SzPct val="100000"/>
              <a:buFont typeface="Arial"/>
              <a:buChar char="•"/>
              <a:defRPr sz="2400"/>
            </a:pPr>
            <a:r>
              <a:t>The previous data gives the meaning, but it is very elementary. </a:t>
            </a:r>
          </a:p>
          <a:p>
            <a:pPr marL="342900" indent="-342900">
              <a:buSzPct val="100000"/>
              <a:buFont typeface="Arial"/>
              <a:buChar char="•"/>
              <a:defRPr sz="2400"/>
            </a:pPr>
            <a:r>
              <a:t>Example: Differentiating between "Man and Woman”, “Republican and Democrat”, “Pro-Brexit and anti-Brexit”…</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241852" y="99960"/>
            <a:ext cx="10515601" cy="1026945"/>
          </a:xfrm>
          <a:prstGeom prst="rect">
            <a:avLst/>
          </a:prstGeom>
        </p:spPr>
        <p:txBody>
          <a:bodyPr/>
          <a:lstStyle/>
          <a:p>
            <a:r>
              <a:t>ML Card</a:t>
            </a:r>
          </a:p>
        </p:txBody>
      </p:sp>
      <p:sp>
        <p:nvSpPr>
          <p:cNvPr id="876" name="Content Placeholder 2"/>
          <p:cNvSpPr txBox="1">
            <a:spLocks noGrp="1"/>
          </p:cNvSpPr>
          <p:nvPr>
            <p:ph type="body" sz="half" idx="1"/>
          </p:nvPr>
        </p:nvSpPr>
        <p:spPr>
          <a:xfrm>
            <a:off x="514631" y="1126903"/>
            <a:ext cx="3661480" cy="5075116"/>
          </a:xfrm>
          <a:prstGeom prst="rect">
            <a:avLst/>
          </a:prstGeom>
        </p:spPr>
        <p:txBody>
          <a:bodyPr/>
          <a:lstStyle/>
          <a:p>
            <a:pPr>
              <a:lnSpc>
                <a:spcPct val="120000"/>
              </a:lnSpc>
              <a:defRPr sz="1800"/>
            </a:pPr>
            <a:r>
              <a:t>Identifier </a:t>
            </a:r>
          </a:p>
          <a:p>
            <a:pPr>
              <a:lnSpc>
                <a:spcPct val="120000"/>
              </a:lnSpc>
              <a:defRPr sz="1800"/>
            </a:pPr>
            <a:r>
              <a:t>Description </a:t>
            </a:r>
          </a:p>
          <a:p>
            <a:pPr>
              <a:lnSpc>
                <a:spcPct val="120000"/>
              </a:lnSpc>
              <a:defRPr sz="1800"/>
            </a:pPr>
            <a:r>
              <a:t>Intended usage and limitations </a:t>
            </a:r>
          </a:p>
          <a:p>
            <a:pPr>
              <a:lnSpc>
                <a:spcPct val="120000"/>
              </a:lnSpc>
              <a:defRPr sz="1800"/>
            </a:pPr>
            <a:r>
              <a:t>Model </a:t>
            </a:r>
          </a:p>
          <a:p>
            <a:pPr lvl="1">
              <a:lnSpc>
                <a:spcPct val="120000"/>
              </a:lnSpc>
              <a:spcBef>
                <a:spcPts val="500"/>
              </a:spcBef>
              <a:defRPr sz="1600"/>
            </a:pPr>
            <a:r>
              <a:t>Algorithm</a:t>
            </a:r>
          </a:p>
          <a:p>
            <a:pPr lvl="1">
              <a:lnSpc>
                <a:spcPct val="120000"/>
              </a:lnSpc>
              <a:spcBef>
                <a:spcPts val="500"/>
              </a:spcBef>
              <a:defRPr sz="1600"/>
            </a:pPr>
            <a:r>
              <a:t>Architecture (if applicable)</a:t>
            </a:r>
          </a:p>
          <a:p>
            <a:pPr lvl="1">
              <a:lnSpc>
                <a:spcPct val="120000"/>
              </a:lnSpc>
              <a:spcBef>
                <a:spcPts val="500"/>
              </a:spcBef>
              <a:defRPr sz="1600"/>
            </a:pPr>
            <a:r>
              <a:t>Framework</a:t>
            </a:r>
          </a:p>
          <a:p>
            <a:pPr lvl="1">
              <a:lnSpc>
                <a:spcPct val="120000"/>
              </a:lnSpc>
              <a:spcBef>
                <a:spcPts val="500"/>
              </a:spcBef>
              <a:defRPr sz="1600"/>
            </a:pPr>
            <a:r>
              <a:t>Version</a:t>
            </a:r>
          </a:p>
          <a:p>
            <a:pPr lvl="1">
              <a:lnSpc>
                <a:spcPct val="120000"/>
              </a:lnSpc>
              <a:spcBef>
                <a:spcPts val="500"/>
              </a:spcBef>
              <a:defRPr sz="1600"/>
            </a:pPr>
            <a:r>
              <a:t>Baseline model</a:t>
            </a:r>
          </a:p>
          <a:p>
            <a:pPr lvl="1">
              <a:lnSpc>
                <a:spcPct val="120000"/>
              </a:lnSpc>
              <a:spcBef>
                <a:spcPts val="500"/>
              </a:spcBef>
              <a:defRPr sz="1600"/>
            </a:pPr>
            <a:r>
              <a:t>Data set splits for </a:t>
            </a:r>
            <a:r>
              <a:rPr u="sng">
                <a:solidFill>
                  <a:srgbClr val="6359A6"/>
                </a:solidFill>
                <a:uFill>
                  <a:solidFill>
                    <a:srgbClr val="6359A6"/>
                  </a:solidFill>
                </a:uFill>
                <a:hlinkClick r:id="rId2"/>
              </a:rPr>
              <a:t>training, validation, and test</a:t>
            </a:r>
            <a:r>
              <a:t> </a:t>
            </a:r>
          </a:p>
          <a:p>
            <a:pPr lvl="1">
              <a:lnSpc>
                <a:spcPct val="120000"/>
              </a:lnSpc>
              <a:spcBef>
                <a:spcPts val="500"/>
              </a:spcBef>
              <a:defRPr sz="1600"/>
            </a:pPr>
            <a:r>
              <a:t>Hyperparameters</a:t>
            </a:r>
          </a:p>
          <a:p>
            <a:pPr lvl="1">
              <a:lnSpc>
                <a:spcPct val="120000"/>
              </a:lnSpc>
              <a:spcBef>
                <a:spcPts val="500"/>
              </a:spcBef>
              <a:defRPr sz="1600"/>
            </a:pPr>
            <a:r>
              <a:t>Evaluation metric(s)</a:t>
            </a:r>
          </a:p>
        </p:txBody>
      </p:sp>
      <p:sp>
        <p:nvSpPr>
          <p:cNvPr id="877"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90</a:t>
            </a:fld>
            <a:endParaRPr/>
          </a:p>
        </p:txBody>
      </p:sp>
      <p:pic>
        <p:nvPicPr>
          <p:cNvPr id="878" name="Picture 2" descr="Picture 2"/>
          <p:cNvPicPr>
            <a:picLocks noChangeAspect="1"/>
          </p:cNvPicPr>
          <p:nvPr/>
        </p:nvPicPr>
        <p:blipFill>
          <a:blip r:embed="rId3"/>
          <a:stretch>
            <a:fillRect/>
          </a:stretch>
        </p:blipFill>
        <p:spPr>
          <a:xfrm>
            <a:off x="8430782" y="437321"/>
            <a:ext cx="3329941" cy="5257801"/>
          </a:xfrm>
          <a:prstGeom prst="rect">
            <a:avLst/>
          </a:prstGeom>
          <a:ln>
            <a:solidFill>
              <a:srgbClr val="000000"/>
            </a:solidFill>
          </a:ln>
        </p:spPr>
      </p:pic>
      <p:sp>
        <p:nvSpPr>
          <p:cNvPr id="879" name="TextBox 5"/>
          <p:cNvSpPr txBox="1"/>
          <p:nvPr/>
        </p:nvSpPr>
        <p:spPr>
          <a:xfrm>
            <a:off x="4494610" y="479618"/>
            <a:ext cx="3738967" cy="5285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80989" indent="-380989">
              <a:buSzPct val="100000"/>
              <a:buFont typeface="Arial"/>
              <a:buChar char="•"/>
            </a:pPr>
            <a:r>
              <a:t>Label (if applicable)</a:t>
            </a:r>
          </a:p>
          <a:p>
            <a:pPr marL="380989" indent="-380989">
              <a:buSzPct val="100000"/>
              <a:buFont typeface="Arial"/>
              <a:buChar char="•"/>
            </a:pPr>
            <a:r>
              <a:t>Features </a:t>
            </a:r>
          </a:p>
          <a:p>
            <a:pPr marL="685782" lvl="1" indent="-228593" defTabSz="914377">
              <a:spcBef>
                <a:spcPts val="700"/>
              </a:spcBef>
              <a:buClr>
                <a:srgbClr val="004C6C"/>
              </a:buClr>
              <a:buSzPct val="100000"/>
              <a:buFont typeface="Helvetica"/>
              <a:buChar char="–"/>
              <a:defRPr sz="1600">
                <a:solidFill>
                  <a:srgbClr val="595959"/>
                </a:solidFill>
              </a:defRPr>
            </a:pPr>
            <a:r>
              <a:t>Identifier</a:t>
            </a:r>
          </a:p>
          <a:p>
            <a:pPr marL="685782" lvl="1" indent="-228593" defTabSz="914377">
              <a:spcBef>
                <a:spcPts val="700"/>
              </a:spcBef>
              <a:buClr>
                <a:srgbClr val="004C6C"/>
              </a:buClr>
              <a:buSzPct val="100000"/>
              <a:buFont typeface="Helvetica"/>
              <a:buChar char="–"/>
              <a:defRPr sz="1600">
                <a:solidFill>
                  <a:srgbClr val="595959"/>
                </a:solidFill>
              </a:defRPr>
            </a:pPr>
            <a:r>
              <a:t>Correlations</a:t>
            </a:r>
          </a:p>
          <a:p>
            <a:pPr marL="685782" lvl="1" indent="-228593" defTabSz="914377">
              <a:spcBef>
                <a:spcPts val="700"/>
              </a:spcBef>
              <a:buClr>
                <a:srgbClr val="004C6C"/>
              </a:buClr>
              <a:buSzPct val="100000"/>
              <a:buFont typeface="Helvetica"/>
              <a:buChar char="–"/>
              <a:defRPr sz="1600">
                <a:solidFill>
                  <a:srgbClr val="595959"/>
                </a:solidFill>
              </a:defRPr>
            </a:pPr>
            <a:r>
              <a:t>Distributions (by environment)</a:t>
            </a:r>
          </a:p>
          <a:p>
            <a:pPr marL="685782" lvl="1" indent="-228593" defTabSz="914377">
              <a:spcBef>
                <a:spcPts val="700"/>
              </a:spcBef>
              <a:buClr>
                <a:srgbClr val="004C6C"/>
              </a:buClr>
              <a:buSzPct val="100000"/>
              <a:buFont typeface="Helvetica"/>
              <a:buChar char="–"/>
              <a:defRPr sz="1600">
                <a:solidFill>
                  <a:srgbClr val="595959"/>
                </a:solidFill>
              </a:defRPr>
            </a:pPr>
            <a:r>
              <a:t>Importance</a:t>
            </a:r>
          </a:p>
          <a:p>
            <a:pPr marL="685782" lvl="1" indent="-228593" defTabSz="914377">
              <a:spcBef>
                <a:spcPts val="700"/>
              </a:spcBef>
              <a:buClr>
                <a:srgbClr val="004C6C"/>
              </a:buClr>
              <a:buSzPct val="100000"/>
              <a:buFont typeface="Helvetica"/>
              <a:buChar char="–"/>
              <a:defRPr sz="1600">
                <a:solidFill>
                  <a:srgbClr val="595959"/>
                </a:solidFill>
              </a:defRPr>
            </a:pPr>
            <a:r>
              <a:t>TTL</a:t>
            </a:r>
          </a:p>
          <a:p>
            <a:pPr marL="380989" indent="-380989">
              <a:buSzPct val="100000"/>
              <a:buFont typeface="Arial"/>
              <a:buChar char="•"/>
            </a:pPr>
            <a:r>
              <a:t>Model performance </a:t>
            </a:r>
          </a:p>
          <a:p>
            <a:pPr marL="685782" lvl="1" indent="-228593" defTabSz="914377">
              <a:spcBef>
                <a:spcPts val="700"/>
              </a:spcBef>
              <a:buClr>
                <a:srgbClr val="004C6C"/>
              </a:buClr>
              <a:buSzPct val="100000"/>
              <a:buFont typeface="Helvetica"/>
              <a:buChar char="–"/>
              <a:defRPr sz="1600">
                <a:solidFill>
                  <a:srgbClr val="595959"/>
                </a:solidFill>
              </a:defRPr>
            </a:pPr>
            <a:r>
              <a:t>Metric(s) trend (by version/environment)</a:t>
            </a:r>
          </a:p>
          <a:p>
            <a:pPr marL="685782" lvl="1" indent="-228593" defTabSz="914377">
              <a:spcBef>
                <a:spcPts val="700"/>
              </a:spcBef>
              <a:buClr>
                <a:srgbClr val="004C6C"/>
              </a:buClr>
              <a:buSzPct val="100000"/>
              <a:buFont typeface="Helvetica"/>
              <a:buChar char="–"/>
              <a:defRPr sz="1600">
                <a:solidFill>
                  <a:srgbClr val="595959"/>
                </a:solidFill>
              </a:defRPr>
            </a:pPr>
            <a:r>
              <a:t>Baseline metric(s) trend</a:t>
            </a:r>
          </a:p>
          <a:p>
            <a:pPr marL="685782" lvl="1" indent="-228593" defTabSz="914377">
              <a:spcBef>
                <a:spcPts val="700"/>
              </a:spcBef>
              <a:buClr>
                <a:srgbClr val="004C6C"/>
              </a:buClr>
              <a:buSzPct val="100000"/>
              <a:buFont typeface="Helvetica"/>
              <a:buChar char="–"/>
              <a:defRPr sz="1600">
                <a:solidFill>
                  <a:srgbClr val="595959"/>
                </a:solidFill>
              </a:defRPr>
            </a:pPr>
            <a:r>
              <a:t>Live metric(s) trend (if applicable)</a:t>
            </a:r>
          </a:p>
          <a:p>
            <a:pPr marL="685782" lvl="1" indent="-228593" defTabSz="914377">
              <a:spcBef>
                <a:spcPts val="700"/>
              </a:spcBef>
              <a:buClr>
                <a:srgbClr val="004C6C"/>
              </a:buClr>
              <a:buSzPct val="100000"/>
              <a:buFont typeface="Helvetica"/>
              <a:buChar char="–"/>
              <a:defRPr sz="1600">
                <a:solidFill>
                  <a:srgbClr val="595959"/>
                </a:solidFill>
              </a:defRPr>
            </a:pPr>
            <a:r>
              <a:t>Metric(s) by feature factors</a:t>
            </a:r>
          </a:p>
          <a:p>
            <a:pPr marL="685782" lvl="1" indent="-228593" defTabSz="914377">
              <a:spcBef>
                <a:spcPts val="700"/>
              </a:spcBef>
              <a:buClr>
                <a:srgbClr val="004C6C"/>
              </a:buClr>
              <a:buSzPct val="100000"/>
              <a:buFont typeface="Helvetica"/>
              <a:buChar char="–"/>
              <a:defRPr sz="1600">
                <a:solidFill>
                  <a:srgbClr val="595959"/>
                </a:solidFill>
              </a:defRPr>
            </a:pPr>
            <a:r>
              <a:t>Metric(s) invariance</a:t>
            </a:r>
          </a:p>
          <a:p>
            <a:pPr marL="685782" lvl="1" indent="-228593" defTabSz="914377">
              <a:spcBef>
                <a:spcPts val="700"/>
              </a:spcBef>
              <a:buClr>
                <a:srgbClr val="004C6C"/>
              </a:buClr>
              <a:buSzPct val="100000"/>
              <a:buFont typeface="Helvetica"/>
              <a:buChar char="–"/>
              <a:defRPr sz="1600">
                <a:solidFill>
                  <a:srgbClr val="595959"/>
                </a:solidFill>
              </a:defRPr>
            </a:pPr>
            <a:r>
              <a:t>Expectations and behavioural requirements</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itle 1"/>
          <p:cNvSpPr txBox="1">
            <a:spLocks noGrp="1"/>
          </p:cNvSpPr>
          <p:nvPr>
            <p:ph type="title"/>
          </p:nvPr>
        </p:nvSpPr>
        <p:spPr>
          <a:prstGeom prst="rect">
            <a:avLst/>
          </a:prstGeom>
        </p:spPr>
        <p:txBody>
          <a:bodyPr/>
          <a:lstStyle/>
          <a:p>
            <a:r>
              <a:t>Bibliography</a:t>
            </a:r>
          </a:p>
        </p:txBody>
      </p:sp>
      <p:sp>
        <p:nvSpPr>
          <p:cNvPr id="882" name="Content Placeholder 2"/>
          <p:cNvSpPr txBox="1">
            <a:spLocks noGrp="1"/>
          </p:cNvSpPr>
          <p:nvPr>
            <p:ph type="body" idx="1"/>
          </p:nvPr>
        </p:nvSpPr>
        <p:spPr>
          <a:xfrm>
            <a:off x="838200" y="1416424"/>
            <a:ext cx="10515600" cy="3881998"/>
          </a:xfrm>
          <a:prstGeom prst="rect">
            <a:avLst/>
          </a:prstGeom>
        </p:spPr>
        <p:txBody>
          <a:bodyPr/>
          <a:lstStyle/>
          <a:p>
            <a:pPr>
              <a:lnSpc>
                <a:spcPct val="100000"/>
              </a:lnSpc>
              <a:defRPr sz="2000"/>
            </a:pPr>
            <a:r>
              <a:rPr u="sng">
                <a:solidFill>
                  <a:srgbClr val="6359A6"/>
                </a:solidFill>
                <a:uFill>
                  <a:solidFill>
                    <a:srgbClr val="6359A6"/>
                  </a:solidFill>
                </a:uFill>
                <a:hlinkClick r:id="rId2"/>
              </a:rPr>
              <a:t>https://devopedia.org/data-science</a:t>
            </a:r>
          </a:p>
          <a:p>
            <a:pPr>
              <a:lnSpc>
                <a:spcPct val="100000"/>
              </a:lnSpc>
              <a:defRPr sz="2000"/>
            </a:pPr>
            <a:r>
              <a:t>Flaticon.com</a:t>
            </a:r>
          </a:p>
          <a:p>
            <a:pPr>
              <a:lnSpc>
                <a:spcPct val="100000"/>
              </a:lnSpc>
              <a:defRPr sz="2000"/>
            </a:pPr>
            <a:r>
              <a:t>https://www.datascience-pm.com/wp-content/uploads/2021/08/CRISP-DM-for-Data-Science.pdf</a:t>
            </a:r>
          </a:p>
          <a:p>
            <a:pPr>
              <a:lnSpc>
                <a:spcPct val="100000"/>
              </a:lnSpc>
              <a:defRPr sz="2000"/>
            </a:pPr>
            <a:r>
              <a:rPr u="sng">
                <a:solidFill>
                  <a:srgbClr val="6359A6"/>
                </a:solidFill>
                <a:uFill>
                  <a:solidFill>
                    <a:srgbClr val="6359A6"/>
                  </a:solidFill>
                </a:uFill>
                <a:hlinkClick r:id="rId3"/>
              </a:rPr>
              <a:t>https://s2.smu.edu/~mhd/8331f03/crisp.pdf</a:t>
            </a:r>
          </a:p>
          <a:p>
            <a:pPr>
              <a:lnSpc>
                <a:spcPct val="100000"/>
              </a:lnSpc>
              <a:defRPr sz="2000"/>
            </a:pPr>
            <a:r>
              <a:t>https://www.geeksforgeeks.org/top-50-data-mining-interview-questions-answers/</a:t>
            </a:r>
          </a:p>
        </p:txBody>
      </p:sp>
      <p:sp>
        <p:nvSpPr>
          <p:cNvPr id="883" name="Slide Number Placeholder 3"/>
          <p:cNvSpPr txBox="1">
            <a:spLocks noGrp="1"/>
          </p:cNvSpPr>
          <p:nvPr>
            <p:ph type="sldNum" sz="quarter" idx="2"/>
          </p:nvPr>
        </p:nvSpPr>
        <p:spPr>
          <a:xfrm>
            <a:off x="11023639" y="6404441"/>
            <a:ext cx="330161" cy="3327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91</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AFBFC"/>
      </a:lt1>
      <a:dk2>
        <a:srgbClr val="A7A7A7"/>
      </a:dk2>
      <a:lt2>
        <a:srgbClr val="535353"/>
      </a:lt2>
      <a:accent1>
        <a:srgbClr val="00A9B7"/>
      </a:accent1>
      <a:accent2>
        <a:srgbClr val="EB5793"/>
      </a:accent2>
      <a:accent3>
        <a:srgbClr val="B60057"/>
      </a:accent3>
      <a:accent4>
        <a:srgbClr val="CFC600"/>
      </a:accent4>
      <a:accent5>
        <a:srgbClr val="F49D6C"/>
      </a:accent5>
      <a:accent6>
        <a:srgbClr val="E94A4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BFD"/>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9B7"/>
      </a:accent1>
      <a:accent2>
        <a:srgbClr val="EB5793"/>
      </a:accent2>
      <a:accent3>
        <a:srgbClr val="B60057"/>
      </a:accent3>
      <a:accent4>
        <a:srgbClr val="CFC600"/>
      </a:accent4>
      <a:accent5>
        <a:srgbClr val="F49D6C"/>
      </a:accent5>
      <a:accent6>
        <a:srgbClr val="E94A4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FBFD"/>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287</TotalTime>
  <Words>6340</Words>
  <Application>Microsoft Macintosh PowerPoint</Application>
  <PresentationFormat>Widescreen</PresentationFormat>
  <Paragraphs>895</Paragraphs>
  <Slides>91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Helvetica</vt:lpstr>
      <vt:lpstr>Office Theme</vt:lpstr>
      <vt:lpstr>Data Mining Life Cycles</vt:lpstr>
      <vt:lpstr>Lesson Outline</vt:lpstr>
      <vt:lpstr>Summary of lecture</vt:lpstr>
      <vt:lpstr>Section 1: Understanding the data</vt:lpstr>
      <vt:lpstr>Question</vt:lpstr>
      <vt:lpstr>PowerPoint Presentation</vt:lpstr>
      <vt:lpstr>Brexit</vt:lpstr>
      <vt:lpstr>PowerPoint Presentation</vt:lpstr>
      <vt:lpstr>PowerPoint Presentation</vt:lpstr>
      <vt:lpstr>PowerPoint Presentation</vt:lpstr>
      <vt:lpstr>PowerPoint Presentation</vt:lpstr>
      <vt:lpstr>PowerPoint Presentation</vt:lpstr>
      <vt:lpstr>Main factors in tobacco and alcohol?</vt:lpstr>
      <vt:lpstr>PowerPoint Presentation</vt:lpstr>
      <vt:lpstr>PowerPoint Presentation</vt:lpstr>
      <vt:lpstr>What is Data Mining?</vt:lpstr>
      <vt:lpstr>Knowledge Discovery in Databases (KDD)</vt:lpstr>
      <vt:lpstr>Steps of a KDD Process </vt:lpstr>
      <vt:lpstr>Steps of a KDD Process </vt:lpstr>
      <vt:lpstr>The KDD Process</vt:lpstr>
      <vt:lpstr>The KDD Process – with a Data Warehouse</vt:lpstr>
      <vt:lpstr>PowerPoint Presentation</vt:lpstr>
      <vt:lpstr>Stop and think!</vt:lpstr>
      <vt:lpstr>PowerPoint Presentation</vt:lpstr>
      <vt:lpstr>PowerPoint Presentation</vt:lpstr>
      <vt:lpstr>PowerPoint Presentation</vt:lpstr>
      <vt:lpstr>Problems related to Human factor</vt:lpstr>
      <vt:lpstr>Example of Data Preparation</vt:lpstr>
      <vt:lpstr>PowerPoint Presentation</vt:lpstr>
      <vt:lpstr>Case Study: Predicting Diabetes Risk</vt:lpstr>
      <vt:lpstr>Applying CRISP-DM to Predict Diabetes Risk in Patients</vt:lpstr>
      <vt:lpstr>CRISP-DM: Data Mining Process</vt:lpstr>
      <vt:lpstr>Why Should There be a Standard Process?</vt:lpstr>
      <vt:lpstr>Process Standardization</vt:lpstr>
      <vt:lpstr>CRISP-DM is Still the Most Popular Framework</vt:lpstr>
      <vt:lpstr>CRISP-DM</vt:lpstr>
      <vt:lpstr>CRISP-DM:  Overview</vt:lpstr>
      <vt:lpstr>There are 11 different stock market sectors</vt:lpstr>
      <vt:lpstr>CRISP-DM:  Overview</vt:lpstr>
      <vt:lpstr>CRISP-DM:  Overview</vt:lpstr>
      <vt:lpstr>CRISP-DM:  Overview</vt:lpstr>
      <vt:lpstr>CRISP-DM main steps</vt:lpstr>
      <vt:lpstr>CRISP-DM main steps</vt:lpstr>
      <vt:lpstr>CRISP-DM: Phases</vt:lpstr>
      <vt:lpstr>PowerPoint Presentation</vt:lpstr>
      <vt:lpstr>PowerPoint Presentation</vt:lpstr>
      <vt:lpstr>1. E-commerce Recommendation System:</vt:lpstr>
      <vt:lpstr>1. E-commerce Recommendation System</vt:lpstr>
      <vt:lpstr>2. Healthcare Patient Outcome Prediction:</vt:lpstr>
      <vt:lpstr>2. Healthcare Patient Outcome Prediction:</vt:lpstr>
      <vt:lpstr>3. Fraud Detection for a Financial Institution:</vt:lpstr>
      <vt:lpstr>3. Fraud Detection for a Financial Institution:</vt:lpstr>
      <vt:lpstr>4. Social Media Sentiment Analysis:</vt:lpstr>
      <vt:lpstr>4. Social Media Sentiment Analysis:</vt:lpstr>
      <vt:lpstr>5. Energy Consumption Forecasting for Smart Grids:</vt:lpstr>
      <vt:lpstr>5. Energy Consumption Forecasting for Smart Grids:</vt:lpstr>
      <vt:lpstr>PowerPoint Presentation</vt:lpstr>
      <vt:lpstr>Phases in the DM Process – Business Understanding</vt:lpstr>
      <vt:lpstr>Phases 1 – Business Understanding</vt:lpstr>
      <vt:lpstr>Phases 1 – Business Understanding</vt:lpstr>
      <vt:lpstr>Key Questions for Business Understanding</vt:lpstr>
      <vt:lpstr>Key Questions at end of Business Understanding</vt:lpstr>
      <vt:lpstr>Start with the Quick Wins</vt:lpstr>
      <vt:lpstr>Phase 2 – Data Understanding</vt:lpstr>
      <vt:lpstr>Phase 2 – Data Understanding</vt:lpstr>
      <vt:lpstr>Phase 2 – Data Understanding</vt:lpstr>
      <vt:lpstr>Where does the data scientist's time go?</vt:lpstr>
      <vt:lpstr>Phase 3 – Data Preparation</vt:lpstr>
      <vt:lpstr>Phase 3 – Data Preparation</vt:lpstr>
      <vt:lpstr>Phase 3 – Data Preparation</vt:lpstr>
      <vt:lpstr>Phase 4 - Modelling</vt:lpstr>
      <vt:lpstr>Phase 4 - Modelling</vt:lpstr>
      <vt:lpstr>Phase 4 - Modelling</vt:lpstr>
      <vt:lpstr>Phase 4 - Modelling</vt:lpstr>
      <vt:lpstr>Phase 5 – Evaluation</vt:lpstr>
      <vt:lpstr>Phase 5 – Evaluation</vt:lpstr>
      <vt:lpstr>Phase 5 – Evaluation</vt:lpstr>
      <vt:lpstr>Phase 5 – Evaluation</vt:lpstr>
      <vt:lpstr>Phases 6 - Deployment</vt:lpstr>
      <vt:lpstr>Phases 6 - Deployment</vt:lpstr>
      <vt:lpstr>Phases 6 - Deployment</vt:lpstr>
      <vt:lpstr>CRISP-DM:  Overview</vt:lpstr>
      <vt:lpstr>Framing the Question is Key   = lots of models  = lots of iterations  = lots of learning</vt:lpstr>
      <vt:lpstr>PowerPoint Presentation</vt:lpstr>
      <vt:lpstr>CRISP-DM: Details</vt:lpstr>
      <vt:lpstr>Why CRISP-DM?</vt:lpstr>
      <vt:lpstr>Documenting your work</vt:lpstr>
      <vt:lpstr>ML Model Cards</vt:lpstr>
      <vt:lpstr>ML Model Cards</vt:lpstr>
      <vt:lpstr>ML Card</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Luis Miralles</cp:lastModifiedBy>
  <cp:revision>1</cp:revision>
  <dcterms:modified xsi:type="dcterms:W3CDTF">2025-09-22T19:02:01Z</dcterms:modified>
</cp:coreProperties>
</file>